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8"/>
  </p:notesMasterIdLst>
  <p:sldIdLst>
    <p:sldId id="256" r:id="rId2"/>
    <p:sldId id="271" r:id="rId3"/>
    <p:sldId id="273" r:id="rId4"/>
    <p:sldId id="260" r:id="rId5"/>
    <p:sldId id="274" r:id="rId6"/>
    <p:sldId id="276" r:id="rId7"/>
    <p:sldId id="279" r:id="rId8"/>
    <p:sldId id="280" r:id="rId9"/>
    <p:sldId id="281" r:id="rId10"/>
    <p:sldId id="261" r:id="rId11"/>
    <p:sldId id="257" r:id="rId12"/>
    <p:sldId id="262" r:id="rId13"/>
    <p:sldId id="263" r:id="rId14"/>
    <p:sldId id="258" r:id="rId15"/>
    <p:sldId id="259" r:id="rId16"/>
    <p:sldId id="264" r:id="rId17"/>
    <p:sldId id="265" r:id="rId18"/>
    <p:sldId id="266" r:id="rId19"/>
    <p:sldId id="267" r:id="rId20"/>
    <p:sldId id="268" r:id="rId21"/>
    <p:sldId id="269" r:id="rId22"/>
    <p:sldId id="270" r:id="rId23"/>
    <p:sldId id="282" r:id="rId24"/>
    <p:sldId id="283" r:id="rId25"/>
    <p:sldId id="284" r:id="rId26"/>
    <p:sldId id="285" r:id="rId27"/>
    <p:sldId id="286" r:id="rId28"/>
    <p:sldId id="287" r:id="rId29"/>
    <p:sldId id="288" r:id="rId30"/>
    <p:sldId id="289" r:id="rId31"/>
    <p:sldId id="290" r:id="rId32"/>
    <p:sldId id="291" r:id="rId33"/>
    <p:sldId id="297" r:id="rId34"/>
    <p:sldId id="292" r:id="rId35"/>
    <p:sldId id="293" r:id="rId36"/>
    <p:sldId id="294" r:id="rId37"/>
    <p:sldId id="295" r:id="rId38"/>
    <p:sldId id="296"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5" r:id="rId96"/>
    <p:sldId id="356" r:id="rId97"/>
    <p:sldId id="357" r:id="rId98"/>
    <p:sldId id="358" r:id="rId99"/>
    <p:sldId id="359" r:id="rId100"/>
    <p:sldId id="360" r:id="rId101"/>
    <p:sldId id="368" r:id="rId102"/>
    <p:sldId id="361" r:id="rId103"/>
    <p:sldId id="362" r:id="rId104"/>
    <p:sldId id="363" r:id="rId105"/>
    <p:sldId id="364" r:id="rId106"/>
    <p:sldId id="365" r:id="rId107"/>
    <p:sldId id="366" r:id="rId108"/>
    <p:sldId id="367" r:id="rId109"/>
    <p:sldId id="369" r:id="rId110"/>
    <p:sldId id="370" r:id="rId111"/>
    <p:sldId id="371" r:id="rId112"/>
    <p:sldId id="372" r:id="rId113"/>
    <p:sldId id="373" r:id="rId114"/>
    <p:sldId id="374" r:id="rId115"/>
    <p:sldId id="375" r:id="rId116"/>
    <p:sldId id="376" r:id="rId117"/>
    <p:sldId id="377" r:id="rId118"/>
    <p:sldId id="378" r:id="rId119"/>
    <p:sldId id="379" r:id="rId120"/>
    <p:sldId id="380" r:id="rId121"/>
    <p:sldId id="381" r:id="rId122"/>
    <p:sldId id="382" r:id="rId123"/>
    <p:sldId id="383" r:id="rId124"/>
    <p:sldId id="384" r:id="rId125"/>
    <p:sldId id="385" r:id="rId126"/>
    <p:sldId id="386" r:id="rId127"/>
    <p:sldId id="387" r:id="rId128"/>
    <p:sldId id="388" r:id="rId129"/>
    <p:sldId id="389" r:id="rId130"/>
    <p:sldId id="390" r:id="rId131"/>
    <p:sldId id="391" r:id="rId132"/>
    <p:sldId id="392" r:id="rId133"/>
    <p:sldId id="393" r:id="rId134"/>
    <p:sldId id="394" r:id="rId135"/>
    <p:sldId id="395" r:id="rId136"/>
    <p:sldId id="396" r:id="rId1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260" autoAdjust="0"/>
  </p:normalViewPr>
  <p:slideViewPr>
    <p:cSldViewPr snapToGrid="0">
      <p:cViewPr varScale="1">
        <p:scale>
          <a:sx n="81" d="100"/>
          <a:sy n="81" d="100"/>
        </p:scale>
        <p:origin x="1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iagrams/_rels/data5.xml.rels><?xml version="1.0" encoding="UTF-8" standalone="yes"?>
<Relationships xmlns="http://schemas.openxmlformats.org/package/2006/relationships"><Relationship Id="rId1" Type="http://schemas.openxmlformats.org/officeDocument/2006/relationships/image" Target="../media/image8.png"/></Relationships>
</file>

<file path=ppt/diagrams/_rels/data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5.xml.rels><?xml version="1.0" encoding="UTF-8" standalone="yes"?>
<Relationships xmlns="http://schemas.openxmlformats.org/package/2006/relationships"><Relationship Id="rId1" Type="http://schemas.openxmlformats.org/officeDocument/2006/relationships/image" Target="../media/image8.png"/></Relationships>
</file>

<file path=ppt/diagrams/_rels/drawing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24DA64-9AE7-40D3-AB6D-539724F57AD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F160AAD-9775-479C-AB81-B2325079FF74}">
      <dgm:prSet/>
      <dgm:spPr/>
      <dgm:t>
        <a:bodyPr/>
        <a:lstStyle/>
        <a:p>
          <a:pPr rtl="0"/>
          <a:r>
            <a:rPr lang="en-US" smtClean="0"/>
            <a:t>database backend agnostic but has supporting packages for  sqlalchemy, zodb, mongodb.</a:t>
          </a:r>
          <a:endParaRPr lang="en-US"/>
        </a:p>
      </dgm:t>
    </dgm:pt>
    <dgm:pt modelId="{B9DC5E60-4CB3-4988-A9E6-937DEDE0EAA6}" type="parTrans" cxnId="{24B5F4C2-55BE-4D04-B55B-ABAE011CFDDC}">
      <dgm:prSet/>
      <dgm:spPr/>
      <dgm:t>
        <a:bodyPr/>
        <a:lstStyle/>
        <a:p>
          <a:endParaRPr lang="en-US"/>
        </a:p>
      </dgm:t>
    </dgm:pt>
    <dgm:pt modelId="{FA8E5C3F-4D22-468F-8BF3-55F8113E0AF0}" type="sibTrans" cxnId="{24B5F4C2-55BE-4D04-B55B-ABAE011CFDDC}">
      <dgm:prSet/>
      <dgm:spPr/>
      <dgm:t>
        <a:bodyPr/>
        <a:lstStyle/>
        <a:p>
          <a:endParaRPr lang="en-US"/>
        </a:p>
      </dgm:t>
    </dgm:pt>
    <dgm:pt modelId="{6811976E-2D4D-49B8-8892-CAACAD2AFEC0}">
      <dgm:prSet/>
      <dgm:spPr/>
      <dgm:t>
        <a:bodyPr/>
        <a:lstStyle/>
        <a:p>
          <a:pPr rtl="0"/>
          <a:r>
            <a:rPr lang="en-US" smtClean="0"/>
            <a:t>no authentication policy built-in but has supported add-ons</a:t>
          </a:r>
          <a:endParaRPr lang="en-US"/>
        </a:p>
      </dgm:t>
    </dgm:pt>
    <dgm:pt modelId="{5D9FE3BA-28E8-4D08-BEA9-2EF885B7B067}" type="parTrans" cxnId="{15BA0631-0F3E-4296-BE27-A54A5956655C}">
      <dgm:prSet/>
      <dgm:spPr/>
      <dgm:t>
        <a:bodyPr/>
        <a:lstStyle/>
        <a:p>
          <a:endParaRPr lang="en-US"/>
        </a:p>
      </dgm:t>
    </dgm:pt>
    <dgm:pt modelId="{71804331-624B-42EA-8C57-5F539B50C94D}" type="sibTrans" cxnId="{15BA0631-0F3E-4296-BE27-A54A5956655C}">
      <dgm:prSet/>
      <dgm:spPr/>
      <dgm:t>
        <a:bodyPr/>
        <a:lstStyle/>
        <a:p>
          <a:endParaRPr lang="en-US"/>
        </a:p>
      </dgm:t>
    </dgm:pt>
    <dgm:pt modelId="{B5A64F89-BDD0-4364-AFE4-527E463B7385}">
      <dgm:prSet/>
      <dgm:spPr/>
      <dgm:t>
        <a:bodyPr/>
        <a:lstStyle/>
        <a:p>
          <a:pPr rtl="0"/>
          <a:r>
            <a:rPr lang="en-US" dirty="0" smtClean="0"/>
            <a:t>great authorization policy</a:t>
          </a:r>
          <a:endParaRPr lang="en-US" dirty="0"/>
        </a:p>
      </dgm:t>
    </dgm:pt>
    <dgm:pt modelId="{860E446A-894C-45B5-9111-4AD028919E19}" type="parTrans" cxnId="{1B25514C-A1D6-4893-836D-B57820AF46B5}">
      <dgm:prSet/>
      <dgm:spPr/>
      <dgm:t>
        <a:bodyPr/>
        <a:lstStyle/>
        <a:p>
          <a:endParaRPr lang="en-US"/>
        </a:p>
      </dgm:t>
    </dgm:pt>
    <dgm:pt modelId="{3352A9AD-D44F-44E2-870C-9A929E2CFF8F}" type="sibTrans" cxnId="{1B25514C-A1D6-4893-836D-B57820AF46B5}">
      <dgm:prSet/>
      <dgm:spPr/>
      <dgm:t>
        <a:bodyPr/>
        <a:lstStyle/>
        <a:p>
          <a:endParaRPr lang="en-US"/>
        </a:p>
      </dgm:t>
    </dgm:pt>
    <dgm:pt modelId="{234F1B5A-7996-47A3-8691-CCF88994C790}">
      <dgm:prSet/>
      <dgm:spPr/>
      <dgm:t>
        <a:bodyPr/>
        <a:lstStyle/>
        <a:p>
          <a:pPr rtl="0"/>
          <a:r>
            <a:rPr lang="en-US" smtClean="0"/>
            <a:t>small footprint, fast, well tested and very well documented</a:t>
          </a:r>
          <a:endParaRPr lang="en-US"/>
        </a:p>
      </dgm:t>
    </dgm:pt>
    <dgm:pt modelId="{82BE0E15-BAF3-403C-929B-EC13F8FC3FD6}" type="parTrans" cxnId="{DC620B4E-D3B8-4C3C-8E46-0068D6ACD1EA}">
      <dgm:prSet/>
      <dgm:spPr/>
      <dgm:t>
        <a:bodyPr/>
        <a:lstStyle/>
        <a:p>
          <a:endParaRPr lang="en-US"/>
        </a:p>
      </dgm:t>
    </dgm:pt>
    <dgm:pt modelId="{4F4296D5-2C48-4DD3-BE0B-1F64CD747DC8}" type="sibTrans" cxnId="{DC620B4E-D3B8-4C3C-8E46-0068D6ACD1EA}">
      <dgm:prSet/>
      <dgm:spPr/>
      <dgm:t>
        <a:bodyPr/>
        <a:lstStyle/>
        <a:p>
          <a:endParaRPr lang="en-US"/>
        </a:p>
      </dgm:t>
    </dgm:pt>
    <dgm:pt modelId="{1B81BEA8-A555-4A39-A083-83C714B8F71E}">
      <dgm:prSet/>
      <dgm:spPr/>
      <dgm:t>
        <a:bodyPr/>
        <a:lstStyle/>
        <a:p>
          <a:pPr rtl="0"/>
          <a:r>
            <a:rPr lang="en-US" smtClean="0"/>
            <a:t>VERY pluggable framework</a:t>
          </a:r>
          <a:endParaRPr lang="en-US"/>
        </a:p>
      </dgm:t>
    </dgm:pt>
    <dgm:pt modelId="{C1751806-A0F6-4917-B6E9-6402A3863973}" type="parTrans" cxnId="{A5AE9E22-7977-48EC-9E03-39966D3CF4E1}">
      <dgm:prSet/>
      <dgm:spPr/>
      <dgm:t>
        <a:bodyPr/>
        <a:lstStyle/>
        <a:p>
          <a:endParaRPr lang="en-US"/>
        </a:p>
      </dgm:t>
    </dgm:pt>
    <dgm:pt modelId="{CAD1CB4B-3424-4A9B-9D51-A8EC64B18234}" type="sibTrans" cxnId="{A5AE9E22-7977-48EC-9E03-39966D3CF4E1}">
      <dgm:prSet/>
      <dgm:spPr/>
      <dgm:t>
        <a:bodyPr/>
        <a:lstStyle/>
        <a:p>
          <a:endParaRPr lang="en-US"/>
        </a:p>
      </dgm:t>
    </dgm:pt>
    <dgm:pt modelId="{5D1F0A93-FEB4-4C0D-A5EE-6283EB82F4DE}">
      <dgm:prSet/>
      <dgm:spPr/>
      <dgm:t>
        <a:bodyPr/>
        <a:lstStyle/>
        <a:p>
          <a:pPr rtl="0"/>
          <a:r>
            <a:rPr lang="en-US" dirty="0" smtClean="0"/>
            <a:t>URL pattern can use traversal and routes</a:t>
          </a:r>
          <a:endParaRPr lang="en-US" dirty="0"/>
        </a:p>
      </dgm:t>
    </dgm:pt>
    <dgm:pt modelId="{8320B256-FB9F-447C-AC0F-17F2F86AD016}" type="parTrans" cxnId="{DC428EB6-113E-4691-9ED1-CFE00AE75779}">
      <dgm:prSet/>
      <dgm:spPr/>
      <dgm:t>
        <a:bodyPr/>
        <a:lstStyle/>
        <a:p>
          <a:endParaRPr lang="en-US"/>
        </a:p>
      </dgm:t>
    </dgm:pt>
    <dgm:pt modelId="{F27449D0-6CF6-4349-B451-2DD09ED47CA4}" type="sibTrans" cxnId="{DC428EB6-113E-4691-9ED1-CFE00AE75779}">
      <dgm:prSet/>
      <dgm:spPr/>
      <dgm:t>
        <a:bodyPr/>
        <a:lstStyle/>
        <a:p>
          <a:endParaRPr lang="en-US"/>
        </a:p>
      </dgm:t>
    </dgm:pt>
    <dgm:pt modelId="{39F7BEEC-6BFF-495B-B5DD-F1B67742CC58}">
      <dgm:prSet/>
      <dgm:spPr/>
      <dgm:t>
        <a:bodyPr/>
        <a:lstStyle/>
        <a:p>
          <a:pPr rtl="0"/>
          <a:r>
            <a:rPr lang="en-US" smtClean="0"/>
            <a:t>"no opinion"</a:t>
          </a:r>
          <a:endParaRPr lang="en-US"/>
        </a:p>
      </dgm:t>
    </dgm:pt>
    <dgm:pt modelId="{7EFABDBD-1FC1-4492-BA6B-A4DE58484924}" type="parTrans" cxnId="{5235FDC1-7037-42D7-A5D0-60D17B840CEA}">
      <dgm:prSet/>
      <dgm:spPr/>
      <dgm:t>
        <a:bodyPr/>
        <a:lstStyle/>
        <a:p>
          <a:endParaRPr lang="en-US"/>
        </a:p>
      </dgm:t>
    </dgm:pt>
    <dgm:pt modelId="{210DEBED-57B8-41D7-86FC-37EF97493077}" type="sibTrans" cxnId="{5235FDC1-7037-42D7-A5D0-60D17B840CEA}">
      <dgm:prSet/>
      <dgm:spPr/>
      <dgm:t>
        <a:bodyPr/>
        <a:lstStyle/>
        <a:p>
          <a:endParaRPr lang="en-US"/>
        </a:p>
      </dgm:t>
    </dgm:pt>
    <dgm:pt modelId="{BE90FF83-73D1-49AC-9EF4-B396EC2BEDA0}">
      <dgm:prSet/>
      <dgm:spPr/>
      <dgm:t>
        <a:bodyPr/>
        <a:lstStyle/>
        <a:p>
          <a:pPr rtl="0"/>
          <a:r>
            <a:rPr lang="en-US" smtClean="0"/>
            <a:t>add-ons can be described as "opinions" for the framework.</a:t>
          </a:r>
          <a:endParaRPr lang="en-US"/>
        </a:p>
      </dgm:t>
    </dgm:pt>
    <dgm:pt modelId="{453952E8-DE4D-4E2C-B9DB-3AC98F0A9B3C}" type="parTrans" cxnId="{84B4756B-391A-4189-B719-589C08B53A9A}">
      <dgm:prSet/>
      <dgm:spPr/>
      <dgm:t>
        <a:bodyPr/>
        <a:lstStyle/>
        <a:p>
          <a:endParaRPr lang="en-US"/>
        </a:p>
      </dgm:t>
    </dgm:pt>
    <dgm:pt modelId="{6663159B-4F95-4608-9847-AC51B1DC76F2}" type="sibTrans" cxnId="{84B4756B-391A-4189-B719-589C08B53A9A}">
      <dgm:prSet/>
      <dgm:spPr/>
      <dgm:t>
        <a:bodyPr/>
        <a:lstStyle/>
        <a:p>
          <a:endParaRPr lang="en-US"/>
        </a:p>
      </dgm:t>
    </dgm:pt>
    <dgm:pt modelId="{B12A50BF-B419-4765-8B7D-E4A67A281318}">
      <dgm:prSet/>
      <dgm:spPr/>
      <dgm:t>
        <a:bodyPr/>
        <a:lstStyle/>
        <a:p>
          <a:pPr rtl="0"/>
          <a:r>
            <a:rPr lang="en-US" smtClean="0"/>
            <a:t>demonstrating "khufu" opinion(SQLAlchemy, Jinja2,  traversal)</a:t>
          </a:r>
          <a:endParaRPr lang="en-US"/>
        </a:p>
      </dgm:t>
    </dgm:pt>
    <dgm:pt modelId="{4DA3FBF8-CFE8-49C2-8958-47B83AD43A1B}" type="parTrans" cxnId="{0CE362BF-B21F-4CAE-A6D5-2E5F220EB4FD}">
      <dgm:prSet/>
      <dgm:spPr/>
      <dgm:t>
        <a:bodyPr/>
        <a:lstStyle/>
        <a:p>
          <a:endParaRPr lang="en-US"/>
        </a:p>
      </dgm:t>
    </dgm:pt>
    <dgm:pt modelId="{3A215A34-EA57-4A68-B9BB-1AE2EC4C3120}" type="sibTrans" cxnId="{0CE362BF-B21F-4CAE-A6D5-2E5F220EB4FD}">
      <dgm:prSet/>
      <dgm:spPr/>
      <dgm:t>
        <a:bodyPr/>
        <a:lstStyle/>
        <a:p>
          <a:endParaRPr lang="en-US"/>
        </a:p>
      </dgm:t>
    </dgm:pt>
    <dgm:pt modelId="{DA1EB56C-F772-4938-8690-8619A6C1CBF4}">
      <dgm:prSet/>
      <dgm:spPr/>
      <dgm:t>
        <a:bodyPr/>
        <a:lstStyle/>
        <a:p>
          <a:pPr rtl="0"/>
          <a:r>
            <a:rPr lang="en-US" smtClean="0"/>
            <a:t>built using zope technologies with the idea of rewriting all</a:t>
          </a:r>
          <a:endParaRPr lang="en-US"/>
        </a:p>
      </dgm:t>
    </dgm:pt>
    <dgm:pt modelId="{ECCD67F2-87E2-4279-A7F9-9AD07E4B4836}" type="parTrans" cxnId="{49C573B4-B01B-4C86-9733-DD3032909682}">
      <dgm:prSet/>
      <dgm:spPr/>
      <dgm:t>
        <a:bodyPr/>
        <a:lstStyle/>
        <a:p>
          <a:endParaRPr lang="en-US"/>
        </a:p>
      </dgm:t>
    </dgm:pt>
    <dgm:pt modelId="{D9084270-E3C2-4A9B-974B-4EBBA3FF4B79}" type="sibTrans" cxnId="{49C573B4-B01B-4C86-9733-DD3032909682}">
      <dgm:prSet/>
      <dgm:spPr/>
      <dgm:t>
        <a:bodyPr/>
        <a:lstStyle/>
        <a:p>
          <a:endParaRPr lang="en-US"/>
        </a:p>
      </dgm:t>
    </dgm:pt>
    <dgm:pt modelId="{CBD03A0E-53A7-4EC9-A587-7C474817745E}">
      <dgm:prSet/>
      <dgm:spPr/>
      <dgm:t>
        <a:bodyPr/>
        <a:lstStyle/>
        <a:p>
          <a:pPr rtl="0"/>
          <a:r>
            <a:rPr lang="en-US" smtClean="0"/>
            <a:t>the bad of zope</a:t>
          </a:r>
          <a:endParaRPr lang="en-US"/>
        </a:p>
      </dgm:t>
    </dgm:pt>
    <dgm:pt modelId="{9A3374BB-EBAE-475E-93C6-CE44BCB7780A}" type="parTrans" cxnId="{0F4BCAAB-F928-42EF-8004-EF443A265816}">
      <dgm:prSet/>
      <dgm:spPr/>
      <dgm:t>
        <a:bodyPr/>
        <a:lstStyle/>
        <a:p>
          <a:endParaRPr lang="en-US"/>
        </a:p>
      </dgm:t>
    </dgm:pt>
    <dgm:pt modelId="{3AA7D4A0-4029-4565-941A-A748B19D814A}" type="sibTrans" cxnId="{0F4BCAAB-F928-42EF-8004-EF443A265816}">
      <dgm:prSet/>
      <dgm:spPr/>
      <dgm:t>
        <a:bodyPr/>
        <a:lstStyle/>
        <a:p>
          <a:endParaRPr lang="en-US"/>
        </a:p>
      </dgm:t>
    </dgm:pt>
    <dgm:pt modelId="{018B3B51-A4F8-433F-BCD6-DE221864FB0F}" type="pres">
      <dgm:prSet presAssocID="{1324DA64-9AE7-40D3-AB6D-539724F57AD3}" presName="linear" presStyleCnt="0">
        <dgm:presLayoutVars>
          <dgm:animLvl val="lvl"/>
          <dgm:resizeHandles val="exact"/>
        </dgm:presLayoutVars>
      </dgm:prSet>
      <dgm:spPr/>
      <dgm:t>
        <a:bodyPr/>
        <a:lstStyle/>
        <a:p>
          <a:endParaRPr lang="en-US"/>
        </a:p>
      </dgm:t>
    </dgm:pt>
    <dgm:pt modelId="{A9D5E4EE-6907-437E-8E17-D7968C0EAA35}" type="pres">
      <dgm:prSet presAssocID="{BF160AAD-9775-479C-AB81-B2325079FF74}" presName="parentText" presStyleLbl="node1" presStyleIdx="0" presStyleCnt="11">
        <dgm:presLayoutVars>
          <dgm:chMax val="0"/>
          <dgm:bulletEnabled val="1"/>
        </dgm:presLayoutVars>
      </dgm:prSet>
      <dgm:spPr/>
      <dgm:t>
        <a:bodyPr/>
        <a:lstStyle/>
        <a:p>
          <a:endParaRPr lang="en-US"/>
        </a:p>
      </dgm:t>
    </dgm:pt>
    <dgm:pt modelId="{9266ACE0-9BBC-4A4B-81E6-571B71F307E6}" type="pres">
      <dgm:prSet presAssocID="{FA8E5C3F-4D22-468F-8BF3-55F8113E0AF0}" presName="spacer" presStyleCnt="0"/>
      <dgm:spPr/>
    </dgm:pt>
    <dgm:pt modelId="{BE742BDB-7175-4AA0-A4EE-A6D7EA16B7E0}" type="pres">
      <dgm:prSet presAssocID="{6811976E-2D4D-49B8-8892-CAACAD2AFEC0}" presName="parentText" presStyleLbl="node1" presStyleIdx="1" presStyleCnt="11">
        <dgm:presLayoutVars>
          <dgm:chMax val="0"/>
          <dgm:bulletEnabled val="1"/>
        </dgm:presLayoutVars>
      </dgm:prSet>
      <dgm:spPr/>
      <dgm:t>
        <a:bodyPr/>
        <a:lstStyle/>
        <a:p>
          <a:endParaRPr lang="en-US"/>
        </a:p>
      </dgm:t>
    </dgm:pt>
    <dgm:pt modelId="{D975E9E5-511B-47FD-9233-F74C150289DF}" type="pres">
      <dgm:prSet presAssocID="{71804331-624B-42EA-8C57-5F539B50C94D}" presName="spacer" presStyleCnt="0"/>
      <dgm:spPr/>
    </dgm:pt>
    <dgm:pt modelId="{59B0D580-87DF-4EA2-B97C-F0E1320E1964}" type="pres">
      <dgm:prSet presAssocID="{B5A64F89-BDD0-4364-AFE4-527E463B7385}" presName="parentText" presStyleLbl="node1" presStyleIdx="2" presStyleCnt="11">
        <dgm:presLayoutVars>
          <dgm:chMax val="0"/>
          <dgm:bulletEnabled val="1"/>
        </dgm:presLayoutVars>
      </dgm:prSet>
      <dgm:spPr/>
      <dgm:t>
        <a:bodyPr/>
        <a:lstStyle/>
        <a:p>
          <a:endParaRPr lang="en-US"/>
        </a:p>
      </dgm:t>
    </dgm:pt>
    <dgm:pt modelId="{8E1F0F91-55A9-4526-8337-9F551DB8485A}" type="pres">
      <dgm:prSet presAssocID="{3352A9AD-D44F-44E2-870C-9A929E2CFF8F}" presName="spacer" presStyleCnt="0"/>
      <dgm:spPr/>
    </dgm:pt>
    <dgm:pt modelId="{3D4ED469-BE63-4784-91E4-D492F3525EEC}" type="pres">
      <dgm:prSet presAssocID="{234F1B5A-7996-47A3-8691-CCF88994C790}" presName="parentText" presStyleLbl="node1" presStyleIdx="3" presStyleCnt="11">
        <dgm:presLayoutVars>
          <dgm:chMax val="0"/>
          <dgm:bulletEnabled val="1"/>
        </dgm:presLayoutVars>
      </dgm:prSet>
      <dgm:spPr/>
      <dgm:t>
        <a:bodyPr/>
        <a:lstStyle/>
        <a:p>
          <a:endParaRPr lang="en-US"/>
        </a:p>
      </dgm:t>
    </dgm:pt>
    <dgm:pt modelId="{21DE4A59-946C-444A-A069-A092FB1DA0AD}" type="pres">
      <dgm:prSet presAssocID="{4F4296D5-2C48-4DD3-BE0B-1F64CD747DC8}" presName="spacer" presStyleCnt="0"/>
      <dgm:spPr/>
    </dgm:pt>
    <dgm:pt modelId="{C9A95BB2-AA29-4A77-9D7F-5CF1D89C509D}" type="pres">
      <dgm:prSet presAssocID="{1B81BEA8-A555-4A39-A083-83C714B8F71E}" presName="parentText" presStyleLbl="node1" presStyleIdx="4" presStyleCnt="11">
        <dgm:presLayoutVars>
          <dgm:chMax val="0"/>
          <dgm:bulletEnabled val="1"/>
        </dgm:presLayoutVars>
      </dgm:prSet>
      <dgm:spPr/>
      <dgm:t>
        <a:bodyPr/>
        <a:lstStyle/>
        <a:p>
          <a:endParaRPr lang="en-US"/>
        </a:p>
      </dgm:t>
    </dgm:pt>
    <dgm:pt modelId="{845015CB-4F74-47E2-9A05-5068805DB33E}" type="pres">
      <dgm:prSet presAssocID="{CAD1CB4B-3424-4A9B-9D51-A8EC64B18234}" presName="spacer" presStyleCnt="0"/>
      <dgm:spPr/>
    </dgm:pt>
    <dgm:pt modelId="{E3BB6EC3-4641-4D1A-BD4B-E5FDEF2961A3}" type="pres">
      <dgm:prSet presAssocID="{5D1F0A93-FEB4-4C0D-A5EE-6283EB82F4DE}" presName="parentText" presStyleLbl="node1" presStyleIdx="5" presStyleCnt="11">
        <dgm:presLayoutVars>
          <dgm:chMax val="0"/>
          <dgm:bulletEnabled val="1"/>
        </dgm:presLayoutVars>
      </dgm:prSet>
      <dgm:spPr/>
      <dgm:t>
        <a:bodyPr/>
        <a:lstStyle/>
        <a:p>
          <a:endParaRPr lang="en-US"/>
        </a:p>
      </dgm:t>
    </dgm:pt>
    <dgm:pt modelId="{7EE2F32A-D76A-40CA-AB33-16E3399AA0DC}" type="pres">
      <dgm:prSet presAssocID="{F27449D0-6CF6-4349-B451-2DD09ED47CA4}" presName="spacer" presStyleCnt="0"/>
      <dgm:spPr/>
    </dgm:pt>
    <dgm:pt modelId="{1A9CD945-51DB-4592-A1F0-6AE772A1121E}" type="pres">
      <dgm:prSet presAssocID="{39F7BEEC-6BFF-495B-B5DD-F1B67742CC58}" presName="parentText" presStyleLbl="node1" presStyleIdx="6" presStyleCnt="11">
        <dgm:presLayoutVars>
          <dgm:chMax val="0"/>
          <dgm:bulletEnabled val="1"/>
        </dgm:presLayoutVars>
      </dgm:prSet>
      <dgm:spPr/>
      <dgm:t>
        <a:bodyPr/>
        <a:lstStyle/>
        <a:p>
          <a:endParaRPr lang="en-US"/>
        </a:p>
      </dgm:t>
    </dgm:pt>
    <dgm:pt modelId="{BAE21424-A6BB-4051-8AE8-F66DF5014046}" type="pres">
      <dgm:prSet presAssocID="{210DEBED-57B8-41D7-86FC-37EF97493077}" presName="spacer" presStyleCnt="0"/>
      <dgm:spPr/>
    </dgm:pt>
    <dgm:pt modelId="{10C03AF3-CDC3-4904-815E-9E7197F3EB89}" type="pres">
      <dgm:prSet presAssocID="{BE90FF83-73D1-49AC-9EF4-B396EC2BEDA0}" presName="parentText" presStyleLbl="node1" presStyleIdx="7" presStyleCnt="11">
        <dgm:presLayoutVars>
          <dgm:chMax val="0"/>
          <dgm:bulletEnabled val="1"/>
        </dgm:presLayoutVars>
      </dgm:prSet>
      <dgm:spPr/>
      <dgm:t>
        <a:bodyPr/>
        <a:lstStyle/>
        <a:p>
          <a:endParaRPr lang="en-US"/>
        </a:p>
      </dgm:t>
    </dgm:pt>
    <dgm:pt modelId="{EA487A4B-92E7-4049-9065-B930556AEA84}" type="pres">
      <dgm:prSet presAssocID="{6663159B-4F95-4608-9847-AC51B1DC76F2}" presName="spacer" presStyleCnt="0"/>
      <dgm:spPr/>
    </dgm:pt>
    <dgm:pt modelId="{8575DB1C-66CC-48CC-8466-45065283FEDF}" type="pres">
      <dgm:prSet presAssocID="{B12A50BF-B419-4765-8B7D-E4A67A281318}" presName="parentText" presStyleLbl="node1" presStyleIdx="8" presStyleCnt="11">
        <dgm:presLayoutVars>
          <dgm:chMax val="0"/>
          <dgm:bulletEnabled val="1"/>
        </dgm:presLayoutVars>
      </dgm:prSet>
      <dgm:spPr/>
      <dgm:t>
        <a:bodyPr/>
        <a:lstStyle/>
        <a:p>
          <a:endParaRPr lang="en-US"/>
        </a:p>
      </dgm:t>
    </dgm:pt>
    <dgm:pt modelId="{EDC82680-F223-493F-98A0-5D2B80043EAB}" type="pres">
      <dgm:prSet presAssocID="{3A215A34-EA57-4A68-B9BB-1AE2EC4C3120}" presName="spacer" presStyleCnt="0"/>
      <dgm:spPr/>
    </dgm:pt>
    <dgm:pt modelId="{2D3D1D26-3869-483E-83AA-D15B51826C05}" type="pres">
      <dgm:prSet presAssocID="{DA1EB56C-F772-4938-8690-8619A6C1CBF4}" presName="parentText" presStyleLbl="node1" presStyleIdx="9" presStyleCnt="11">
        <dgm:presLayoutVars>
          <dgm:chMax val="0"/>
          <dgm:bulletEnabled val="1"/>
        </dgm:presLayoutVars>
      </dgm:prSet>
      <dgm:spPr/>
      <dgm:t>
        <a:bodyPr/>
        <a:lstStyle/>
        <a:p>
          <a:endParaRPr lang="en-US"/>
        </a:p>
      </dgm:t>
    </dgm:pt>
    <dgm:pt modelId="{AF2E03E0-BB92-46F4-90C0-F0B9C1A757A1}" type="pres">
      <dgm:prSet presAssocID="{D9084270-E3C2-4A9B-974B-4EBBA3FF4B79}" presName="spacer" presStyleCnt="0"/>
      <dgm:spPr/>
    </dgm:pt>
    <dgm:pt modelId="{E073D74D-00FF-4E88-B519-6E0EDA8FC4E7}" type="pres">
      <dgm:prSet presAssocID="{CBD03A0E-53A7-4EC9-A587-7C474817745E}" presName="parentText" presStyleLbl="node1" presStyleIdx="10" presStyleCnt="11">
        <dgm:presLayoutVars>
          <dgm:chMax val="0"/>
          <dgm:bulletEnabled val="1"/>
        </dgm:presLayoutVars>
      </dgm:prSet>
      <dgm:spPr/>
      <dgm:t>
        <a:bodyPr/>
        <a:lstStyle/>
        <a:p>
          <a:endParaRPr lang="en-US"/>
        </a:p>
      </dgm:t>
    </dgm:pt>
  </dgm:ptLst>
  <dgm:cxnLst>
    <dgm:cxn modelId="{1B72028C-6AA8-4755-B1BD-2D5DDAF6C018}" type="presOf" srcId="{39F7BEEC-6BFF-495B-B5DD-F1B67742CC58}" destId="{1A9CD945-51DB-4592-A1F0-6AE772A1121E}" srcOrd="0" destOrd="0" presId="urn:microsoft.com/office/officeart/2005/8/layout/vList2"/>
    <dgm:cxn modelId="{DC428EB6-113E-4691-9ED1-CFE00AE75779}" srcId="{1324DA64-9AE7-40D3-AB6D-539724F57AD3}" destId="{5D1F0A93-FEB4-4C0D-A5EE-6283EB82F4DE}" srcOrd="5" destOrd="0" parTransId="{8320B256-FB9F-447C-AC0F-17F2F86AD016}" sibTransId="{F27449D0-6CF6-4349-B451-2DD09ED47CA4}"/>
    <dgm:cxn modelId="{BEB77630-715B-4462-A6A6-42DC8C9E3E62}" type="presOf" srcId="{1324DA64-9AE7-40D3-AB6D-539724F57AD3}" destId="{018B3B51-A4F8-433F-BCD6-DE221864FB0F}" srcOrd="0" destOrd="0" presId="urn:microsoft.com/office/officeart/2005/8/layout/vList2"/>
    <dgm:cxn modelId="{49C573B4-B01B-4C86-9733-DD3032909682}" srcId="{1324DA64-9AE7-40D3-AB6D-539724F57AD3}" destId="{DA1EB56C-F772-4938-8690-8619A6C1CBF4}" srcOrd="9" destOrd="0" parTransId="{ECCD67F2-87E2-4279-A7F9-9AD07E4B4836}" sibTransId="{D9084270-E3C2-4A9B-974B-4EBBA3FF4B79}"/>
    <dgm:cxn modelId="{5235FDC1-7037-42D7-A5D0-60D17B840CEA}" srcId="{1324DA64-9AE7-40D3-AB6D-539724F57AD3}" destId="{39F7BEEC-6BFF-495B-B5DD-F1B67742CC58}" srcOrd="6" destOrd="0" parTransId="{7EFABDBD-1FC1-4492-BA6B-A4DE58484924}" sibTransId="{210DEBED-57B8-41D7-86FC-37EF97493077}"/>
    <dgm:cxn modelId="{0F4BCAAB-F928-42EF-8004-EF443A265816}" srcId="{1324DA64-9AE7-40D3-AB6D-539724F57AD3}" destId="{CBD03A0E-53A7-4EC9-A587-7C474817745E}" srcOrd="10" destOrd="0" parTransId="{9A3374BB-EBAE-475E-93C6-CE44BCB7780A}" sibTransId="{3AA7D4A0-4029-4565-941A-A748B19D814A}"/>
    <dgm:cxn modelId="{1AB3F049-5A20-44A8-884F-72B74E5A6ECC}" type="presOf" srcId="{B12A50BF-B419-4765-8B7D-E4A67A281318}" destId="{8575DB1C-66CC-48CC-8466-45065283FEDF}" srcOrd="0" destOrd="0" presId="urn:microsoft.com/office/officeart/2005/8/layout/vList2"/>
    <dgm:cxn modelId="{F7C041D4-05E4-4121-B1FC-B70668B99D86}" type="presOf" srcId="{1B81BEA8-A555-4A39-A083-83C714B8F71E}" destId="{C9A95BB2-AA29-4A77-9D7F-5CF1D89C509D}" srcOrd="0" destOrd="0" presId="urn:microsoft.com/office/officeart/2005/8/layout/vList2"/>
    <dgm:cxn modelId="{A5AE9E22-7977-48EC-9E03-39966D3CF4E1}" srcId="{1324DA64-9AE7-40D3-AB6D-539724F57AD3}" destId="{1B81BEA8-A555-4A39-A083-83C714B8F71E}" srcOrd="4" destOrd="0" parTransId="{C1751806-A0F6-4917-B6E9-6402A3863973}" sibTransId="{CAD1CB4B-3424-4A9B-9D51-A8EC64B18234}"/>
    <dgm:cxn modelId="{15BA0631-0F3E-4296-BE27-A54A5956655C}" srcId="{1324DA64-9AE7-40D3-AB6D-539724F57AD3}" destId="{6811976E-2D4D-49B8-8892-CAACAD2AFEC0}" srcOrd="1" destOrd="0" parTransId="{5D9FE3BA-28E8-4D08-BEA9-2EF885B7B067}" sibTransId="{71804331-624B-42EA-8C57-5F539B50C94D}"/>
    <dgm:cxn modelId="{BDBDF21E-D3A6-45C3-80F1-B41F1FE6A14F}" type="presOf" srcId="{234F1B5A-7996-47A3-8691-CCF88994C790}" destId="{3D4ED469-BE63-4784-91E4-D492F3525EEC}" srcOrd="0" destOrd="0" presId="urn:microsoft.com/office/officeart/2005/8/layout/vList2"/>
    <dgm:cxn modelId="{0CE362BF-B21F-4CAE-A6D5-2E5F220EB4FD}" srcId="{1324DA64-9AE7-40D3-AB6D-539724F57AD3}" destId="{B12A50BF-B419-4765-8B7D-E4A67A281318}" srcOrd="8" destOrd="0" parTransId="{4DA3FBF8-CFE8-49C2-8958-47B83AD43A1B}" sibTransId="{3A215A34-EA57-4A68-B9BB-1AE2EC4C3120}"/>
    <dgm:cxn modelId="{E593930A-71B6-42B3-BC78-F3D854750665}" type="presOf" srcId="{B5A64F89-BDD0-4364-AFE4-527E463B7385}" destId="{59B0D580-87DF-4EA2-B97C-F0E1320E1964}" srcOrd="0" destOrd="0" presId="urn:microsoft.com/office/officeart/2005/8/layout/vList2"/>
    <dgm:cxn modelId="{24B5F4C2-55BE-4D04-B55B-ABAE011CFDDC}" srcId="{1324DA64-9AE7-40D3-AB6D-539724F57AD3}" destId="{BF160AAD-9775-479C-AB81-B2325079FF74}" srcOrd="0" destOrd="0" parTransId="{B9DC5E60-4CB3-4988-A9E6-937DEDE0EAA6}" sibTransId="{FA8E5C3F-4D22-468F-8BF3-55F8113E0AF0}"/>
    <dgm:cxn modelId="{558A9859-5A30-4137-94C6-4AE5BA515C3F}" type="presOf" srcId="{6811976E-2D4D-49B8-8892-CAACAD2AFEC0}" destId="{BE742BDB-7175-4AA0-A4EE-A6D7EA16B7E0}" srcOrd="0" destOrd="0" presId="urn:microsoft.com/office/officeart/2005/8/layout/vList2"/>
    <dgm:cxn modelId="{FC6817AC-F72E-47BD-A6E6-69B18B46D601}" type="presOf" srcId="{5D1F0A93-FEB4-4C0D-A5EE-6283EB82F4DE}" destId="{E3BB6EC3-4641-4D1A-BD4B-E5FDEF2961A3}" srcOrd="0" destOrd="0" presId="urn:microsoft.com/office/officeart/2005/8/layout/vList2"/>
    <dgm:cxn modelId="{DC620B4E-D3B8-4C3C-8E46-0068D6ACD1EA}" srcId="{1324DA64-9AE7-40D3-AB6D-539724F57AD3}" destId="{234F1B5A-7996-47A3-8691-CCF88994C790}" srcOrd="3" destOrd="0" parTransId="{82BE0E15-BAF3-403C-929B-EC13F8FC3FD6}" sibTransId="{4F4296D5-2C48-4DD3-BE0B-1F64CD747DC8}"/>
    <dgm:cxn modelId="{D75B66F4-FEB9-4F90-A7A8-2B6B9B1E164F}" type="presOf" srcId="{BE90FF83-73D1-49AC-9EF4-B396EC2BEDA0}" destId="{10C03AF3-CDC3-4904-815E-9E7197F3EB89}" srcOrd="0" destOrd="0" presId="urn:microsoft.com/office/officeart/2005/8/layout/vList2"/>
    <dgm:cxn modelId="{8B530FFD-4401-4F30-BE75-B49BD48073B4}" type="presOf" srcId="{DA1EB56C-F772-4938-8690-8619A6C1CBF4}" destId="{2D3D1D26-3869-483E-83AA-D15B51826C05}" srcOrd="0" destOrd="0" presId="urn:microsoft.com/office/officeart/2005/8/layout/vList2"/>
    <dgm:cxn modelId="{1B25514C-A1D6-4893-836D-B57820AF46B5}" srcId="{1324DA64-9AE7-40D3-AB6D-539724F57AD3}" destId="{B5A64F89-BDD0-4364-AFE4-527E463B7385}" srcOrd="2" destOrd="0" parTransId="{860E446A-894C-45B5-9111-4AD028919E19}" sibTransId="{3352A9AD-D44F-44E2-870C-9A929E2CFF8F}"/>
    <dgm:cxn modelId="{84B4756B-391A-4189-B719-589C08B53A9A}" srcId="{1324DA64-9AE7-40D3-AB6D-539724F57AD3}" destId="{BE90FF83-73D1-49AC-9EF4-B396EC2BEDA0}" srcOrd="7" destOrd="0" parTransId="{453952E8-DE4D-4E2C-B9DB-3AC98F0A9B3C}" sibTransId="{6663159B-4F95-4608-9847-AC51B1DC76F2}"/>
    <dgm:cxn modelId="{13102F9A-43AB-4CCA-8058-26D9F2F0F979}" type="presOf" srcId="{CBD03A0E-53A7-4EC9-A587-7C474817745E}" destId="{E073D74D-00FF-4E88-B519-6E0EDA8FC4E7}" srcOrd="0" destOrd="0" presId="urn:microsoft.com/office/officeart/2005/8/layout/vList2"/>
    <dgm:cxn modelId="{BB2B0060-FE0C-4958-A51B-F4F4EA18140B}" type="presOf" srcId="{BF160AAD-9775-479C-AB81-B2325079FF74}" destId="{A9D5E4EE-6907-437E-8E17-D7968C0EAA35}" srcOrd="0" destOrd="0" presId="urn:microsoft.com/office/officeart/2005/8/layout/vList2"/>
    <dgm:cxn modelId="{2A6FB20F-CD95-480A-B339-D17C2D356562}" type="presParOf" srcId="{018B3B51-A4F8-433F-BCD6-DE221864FB0F}" destId="{A9D5E4EE-6907-437E-8E17-D7968C0EAA35}" srcOrd="0" destOrd="0" presId="urn:microsoft.com/office/officeart/2005/8/layout/vList2"/>
    <dgm:cxn modelId="{14A93C75-3B8E-44B2-8DC2-92992C6B2300}" type="presParOf" srcId="{018B3B51-A4F8-433F-BCD6-DE221864FB0F}" destId="{9266ACE0-9BBC-4A4B-81E6-571B71F307E6}" srcOrd="1" destOrd="0" presId="urn:microsoft.com/office/officeart/2005/8/layout/vList2"/>
    <dgm:cxn modelId="{36741FD1-9986-43FF-B300-B9546F190444}" type="presParOf" srcId="{018B3B51-A4F8-433F-BCD6-DE221864FB0F}" destId="{BE742BDB-7175-4AA0-A4EE-A6D7EA16B7E0}" srcOrd="2" destOrd="0" presId="urn:microsoft.com/office/officeart/2005/8/layout/vList2"/>
    <dgm:cxn modelId="{63E0BACA-F355-4912-A161-4213CF0D11AE}" type="presParOf" srcId="{018B3B51-A4F8-433F-BCD6-DE221864FB0F}" destId="{D975E9E5-511B-47FD-9233-F74C150289DF}" srcOrd="3" destOrd="0" presId="urn:microsoft.com/office/officeart/2005/8/layout/vList2"/>
    <dgm:cxn modelId="{6A5C5D96-FCE4-4DA6-812D-6A9E45294251}" type="presParOf" srcId="{018B3B51-A4F8-433F-BCD6-DE221864FB0F}" destId="{59B0D580-87DF-4EA2-B97C-F0E1320E1964}" srcOrd="4" destOrd="0" presId="urn:microsoft.com/office/officeart/2005/8/layout/vList2"/>
    <dgm:cxn modelId="{DA56162B-C052-421E-85A3-B79EF630AED9}" type="presParOf" srcId="{018B3B51-A4F8-433F-BCD6-DE221864FB0F}" destId="{8E1F0F91-55A9-4526-8337-9F551DB8485A}" srcOrd="5" destOrd="0" presId="urn:microsoft.com/office/officeart/2005/8/layout/vList2"/>
    <dgm:cxn modelId="{9D6AF206-91CA-47A9-AB22-254258777A96}" type="presParOf" srcId="{018B3B51-A4F8-433F-BCD6-DE221864FB0F}" destId="{3D4ED469-BE63-4784-91E4-D492F3525EEC}" srcOrd="6" destOrd="0" presId="urn:microsoft.com/office/officeart/2005/8/layout/vList2"/>
    <dgm:cxn modelId="{81263553-9837-40A8-A9E8-75B47A1D826D}" type="presParOf" srcId="{018B3B51-A4F8-433F-BCD6-DE221864FB0F}" destId="{21DE4A59-946C-444A-A069-A092FB1DA0AD}" srcOrd="7" destOrd="0" presId="urn:microsoft.com/office/officeart/2005/8/layout/vList2"/>
    <dgm:cxn modelId="{7891EFEB-5866-4A43-96FC-BC9806BC4E07}" type="presParOf" srcId="{018B3B51-A4F8-433F-BCD6-DE221864FB0F}" destId="{C9A95BB2-AA29-4A77-9D7F-5CF1D89C509D}" srcOrd="8" destOrd="0" presId="urn:microsoft.com/office/officeart/2005/8/layout/vList2"/>
    <dgm:cxn modelId="{32702F65-F103-4258-BBE4-E6024DFDC330}" type="presParOf" srcId="{018B3B51-A4F8-433F-BCD6-DE221864FB0F}" destId="{845015CB-4F74-47E2-9A05-5068805DB33E}" srcOrd="9" destOrd="0" presId="urn:microsoft.com/office/officeart/2005/8/layout/vList2"/>
    <dgm:cxn modelId="{EA6552AE-0B22-47F8-960B-FCF69BBDE07F}" type="presParOf" srcId="{018B3B51-A4F8-433F-BCD6-DE221864FB0F}" destId="{E3BB6EC3-4641-4D1A-BD4B-E5FDEF2961A3}" srcOrd="10" destOrd="0" presId="urn:microsoft.com/office/officeart/2005/8/layout/vList2"/>
    <dgm:cxn modelId="{C582CF0B-9F42-4964-8D19-19035D5114DE}" type="presParOf" srcId="{018B3B51-A4F8-433F-BCD6-DE221864FB0F}" destId="{7EE2F32A-D76A-40CA-AB33-16E3399AA0DC}" srcOrd="11" destOrd="0" presId="urn:microsoft.com/office/officeart/2005/8/layout/vList2"/>
    <dgm:cxn modelId="{CAFAEBB4-B123-42C2-95CD-A29F12526E96}" type="presParOf" srcId="{018B3B51-A4F8-433F-BCD6-DE221864FB0F}" destId="{1A9CD945-51DB-4592-A1F0-6AE772A1121E}" srcOrd="12" destOrd="0" presId="urn:microsoft.com/office/officeart/2005/8/layout/vList2"/>
    <dgm:cxn modelId="{9B250FE8-DE52-4C44-9B1C-19D53882CE79}" type="presParOf" srcId="{018B3B51-A4F8-433F-BCD6-DE221864FB0F}" destId="{BAE21424-A6BB-4051-8AE8-F66DF5014046}" srcOrd="13" destOrd="0" presId="urn:microsoft.com/office/officeart/2005/8/layout/vList2"/>
    <dgm:cxn modelId="{8F05375D-03E4-404E-9398-83BE46AF0B75}" type="presParOf" srcId="{018B3B51-A4F8-433F-BCD6-DE221864FB0F}" destId="{10C03AF3-CDC3-4904-815E-9E7197F3EB89}" srcOrd="14" destOrd="0" presId="urn:microsoft.com/office/officeart/2005/8/layout/vList2"/>
    <dgm:cxn modelId="{0F25A251-36AD-40EC-9E02-E8552928A64A}" type="presParOf" srcId="{018B3B51-A4F8-433F-BCD6-DE221864FB0F}" destId="{EA487A4B-92E7-4049-9065-B930556AEA84}" srcOrd="15" destOrd="0" presId="urn:microsoft.com/office/officeart/2005/8/layout/vList2"/>
    <dgm:cxn modelId="{7339DDC7-74CA-4572-B6DB-5AA1A62831F4}" type="presParOf" srcId="{018B3B51-A4F8-433F-BCD6-DE221864FB0F}" destId="{8575DB1C-66CC-48CC-8466-45065283FEDF}" srcOrd="16" destOrd="0" presId="urn:microsoft.com/office/officeart/2005/8/layout/vList2"/>
    <dgm:cxn modelId="{7B5290E3-B332-44F2-BF54-B4865B6A2D02}" type="presParOf" srcId="{018B3B51-A4F8-433F-BCD6-DE221864FB0F}" destId="{EDC82680-F223-493F-98A0-5D2B80043EAB}" srcOrd="17" destOrd="0" presId="urn:microsoft.com/office/officeart/2005/8/layout/vList2"/>
    <dgm:cxn modelId="{67C60469-654F-4581-8397-14BD3D314793}" type="presParOf" srcId="{018B3B51-A4F8-433F-BCD6-DE221864FB0F}" destId="{2D3D1D26-3869-483E-83AA-D15B51826C05}" srcOrd="18" destOrd="0" presId="urn:microsoft.com/office/officeart/2005/8/layout/vList2"/>
    <dgm:cxn modelId="{DA1777FD-902F-45D6-A6D0-8F3A1A704816}" type="presParOf" srcId="{018B3B51-A4F8-433F-BCD6-DE221864FB0F}" destId="{AF2E03E0-BB92-46F4-90C0-F0B9C1A757A1}" srcOrd="19" destOrd="0" presId="urn:microsoft.com/office/officeart/2005/8/layout/vList2"/>
    <dgm:cxn modelId="{A900C97D-E176-4FDB-835C-E56EAE0E74BD}" type="presParOf" srcId="{018B3B51-A4F8-433F-BCD6-DE221864FB0F}" destId="{E073D74D-00FF-4E88-B519-6E0EDA8FC4E7}" srcOrd="2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D3F193-C5DC-4E45-A97A-2036809D9E9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D6A7B72-E132-4BB1-ADA1-2BCC7DE29600}">
      <dgm:prSet/>
      <dgm:spPr/>
      <dgm:t>
        <a:bodyPr/>
        <a:lstStyle/>
        <a:p>
          <a:pPr rtl="0"/>
          <a:r>
            <a:rPr lang="en-US" smtClean="0"/>
            <a:t>FULL stack</a:t>
          </a:r>
          <a:endParaRPr lang="en-US"/>
        </a:p>
      </dgm:t>
    </dgm:pt>
    <dgm:pt modelId="{A173891D-0EDD-4081-8741-800B2AB10C32}" type="parTrans" cxnId="{9B51F1B3-5E10-48E7-B031-ACF4D9098506}">
      <dgm:prSet/>
      <dgm:spPr/>
      <dgm:t>
        <a:bodyPr/>
        <a:lstStyle/>
        <a:p>
          <a:endParaRPr lang="en-US"/>
        </a:p>
      </dgm:t>
    </dgm:pt>
    <dgm:pt modelId="{C97B995E-819F-4467-89FA-6D64EC9E2CC0}" type="sibTrans" cxnId="{9B51F1B3-5E10-48E7-B031-ACF4D9098506}">
      <dgm:prSet/>
      <dgm:spPr/>
      <dgm:t>
        <a:bodyPr/>
        <a:lstStyle/>
        <a:p>
          <a:endParaRPr lang="en-US"/>
        </a:p>
      </dgm:t>
    </dgm:pt>
    <dgm:pt modelId="{20690CC7-A28F-477F-8478-9B9A1F0B64C2}">
      <dgm:prSet/>
      <dgm:spPr/>
      <dgm:t>
        <a:bodyPr/>
        <a:lstStyle/>
        <a:p>
          <a:pPr rtl="0"/>
          <a:r>
            <a:rPr lang="en-US" smtClean="0"/>
            <a:t>built-in ORM</a:t>
          </a:r>
          <a:endParaRPr lang="en-US"/>
        </a:p>
      </dgm:t>
    </dgm:pt>
    <dgm:pt modelId="{D88EE9CF-5703-4D6D-B53C-DC83630B0D55}" type="parTrans" cxnId="{6B0F1791-85A2-4B74-BCED-28298464B3E3}">
      <dgm:prSet/>
      <dgm:spPr/>
      <dgm:t>
        <a:bodyPr/>
        <a:lstStyle/>
        <a:p>
          <a:endParaRPr lang="en-US"/>
        </a:p>
      </dgm:t>
    </dgm:pt>
    <dgm:pt modelId="{56F13DD8-502D-425B-AD50-B2F2EAFAB3DD}" type="sibTrans" cxnId="{6B0F1791-85A2-4B74-BCED-28298464B3E3}">
      <dgm:prSet/>
      <dgm:spPr/>
      <dgm:t>
        <a:bodyPr/>
        <a:lstStyle/>
        <a:p>
          <a:endParaRPr lang="en-US"/>
        </a:p>
      </dgm:t>
    </dgm:pt>
    <dgm:pt modelId="{EE0F2893-576E-4BB2-BD0D-1E8862B94DD8}">
      <dgm:prSet/>
      <dgm:spPr/>
      <dgm:t>
        <a:bodyPr/>
        <a:lstStyle/>
        <a:p>
          <a:pPr rtl="0"/>
          <a:r>
            <a:rPr lang="en-US" smtClean="0"/>
            <a:t>inspired by ruby on rails(so modules and method name map  to urls)</a:t>
          </a:r>
          <a:endParaRPr lang="en-US"/>
        </a:p>
      </dgm:t>
    </dgm:pt>
    <dgm:pt modelId="{01AC7581-005E-4A49-AA76-5FFC154A56CF}" type="parTrans" cxnId="{A7CE803C-12C2-43CF-80A1-4B436B4B771E}">
      <dgm:prSet/>
      <dgm:spPr/>
      <dgm:t>
        <a:bodyPr/>
        <a:lstStyle/>
        <a:p>
          <a:endParaRPr lang="en-US"/>
        </a:p>
      </dgm:t>
    </dgm:pt>
    <dgm:pt modelId="{59F20CB9-5D62-49EB-9EC1-B9F388532ED6}" type="sibTrans" cxnId="{A7CE803C-12C2-43CF-80A1-4B436B4B771E}">
      <dgm:prSet/>
      <dgm:spPr/>
      <dgm:t>
        <a:bodyPr/>
        <a:lstStyle/>
        <a:p>
          <a:endParaRPr lang="en-US"/>
        </a:p>
      </dgm:t>
    </dgm:pt>
    <dgm:pt modelId="{E4B8412C-5AF6-4036-9D23-6A03667B8A65}">
      <dgm:prSet/>
      <dgm:spPr/>
      <dgm:t>
        <a:bodyPr/>
        <a:lstStyle/>
        <a:p>
          <a:pPr rtl="0"/>
          <a:r>
            <a:rPr lang="en-US" smtClean="0"/>
            <a:t>admin interface with support of TTW development</a:t>
          </a:r>
          <a:endParaRPr lang="en-US"/>
        </a:p>
      </dgm:t>
    </dgm:pt>
    <dgm:pt modelId="{EC0DAD88-E158-4164-8848-D0BE7BFB41DC}" type="parTrans" cxnId="{9FEB2595-1910-44C5-9C03-7E47D9619E12}">
      <dgm:prSet/>
      <dgm:spPr/>
      <dgm:t>
        <a:bodyPr/>
        <a:lstStyle/>
        <a:p>
          <a:endParaRPr lang="en-US"/>
        </a:p>
      </dgm:t>
    </dgm:pt>
    <dgm:pt modelId="{427BA95C-72D8-4095-8E1F-3360E4F741F4}" type="sibTrans" cxnId="{9FEB2595-1910-44C5-9C03-7E47D9619E12}">
      <dgm:prSet/>
      <dgm:spPr/>
      <dgm:t>
        <a:bodyPr/>
        <a:lstStyle/>
        <a:p>
          <a:endParaRPr lang="en-US"/>
        </a:p>
      </dgm:t>
    </dgm:pt>
    <dgm:pt modelId="{FC6CDE53-6726-4EF2-82BB-776715422AC2}">
      <dgm:prSet/>
      <dgm:spPr/>
      <dgm:t>
        <a:bodyPr/>
        <a:lstStyle/>
        <a:p>
          <a:pPr rtl="0"/>
          <a:r>
            <a:rPr lang="en-US" smtClean="0"/>
            <a:t>coding by convention</a:t>
          </a:r>
          <a:endParaRPr lang="en-US"/>
        </a:p>
      </dgm:t>
    </dgm:pt>
    <dgm:pt modelId="{E0ACCB17-F5A2-4DD2-8C24-F15D803C60E0}" type="parTrans" cxnId="{A394641F-4924-403E-A34C-BC9BF3E82A39}">
      <dgm:prSet/>
      <dgm:spPr/>
      <dgm:t>
        <a:bodyPr/>
        <a:lstStyle/>
        <a:p>
          <a:endParaRPr lang="en-US"/>
        </a:p>
      </dgm:t>
    </dgm:pt>
    <dgm:pt modelId="{F1B7E47C-1025-4E47-83F9-1CBA2CABFE4A}" type="sibTrans" cxnId="{A394641F-4924-403E-A34C-BC9BF3E82A39}">
      <dgm:prSet/>
      <dgm:spPr/>
      <dgm:t>
        <a:bodyPr/>
        <a:lstStyle/>
        <a:p>
          <a:endParaRPr lang="en-US"/>
        </a:p>
      </dgm:t>
    </dgm:pt>
    <dgm:pt modelId="{9BE44AA4-0F0F-46B1-84A8-4712ECC41DCD}">
      <dgm:prSet/>
      <dgm:spPr/>
      <dgm:t>
        <a:bodyPr/>
        <a:lstStyle/>
        <a:p>
          <a:pPr rtl="0"/>
          <a:r>
            <a:rPr lang="en-US" dirty="0" smtClean="0"/>
            <a:t>not very pythonic</a:t>
          </a:r>
          <a:endParaRPr lang="en-US" dirty="0"/>
        </a:p>
      </dgm:t>
    </dgm:pt>
    <dgm:pt modelId="{8559D568-B832-4427-8060-EF4E099F5936}" type="parTrans" cxnId="{76780A2D-CFA9-40D5-B2CF-641C32158915}">
      <dgm:prSet/>
      <dgm:spPr/>
      <dgm:t>
        <a:bodyPr/>
        <a:lstStyle/>
        <a:p>
          <a:endParaRPr lang="en-US"/>
        </a:p>
      </dgm:t>
    </dgm:pt>
    <dgm:pt modelId="{3760ADB6-7E5D-4834-8A6C-3C6613F1D182}" type="sibTrans" cxnId="{76780A2D-CFA9-40D5-B2CF-641C32158915}">
      <dgm:prSet/>
      <dgm:spPr/>
      <dgm:t>
        <a:bodyPr/>
        <a:lstStyle/>
        <a:p>
          <a:endParaRPr lang="en-US"/>
        </a:p>
      </dgm:t>
    </dgm:pt>
    <dgm:pt modelId="{F910AAF9-C8F3-4ADE-8882-5945C54DEED1}">
      <dgm:prSet/>
      <dgm:spPr/>
      <dgm:t>
        <a:bodyPr/>
        <a:lstStyle/>
        <a:p>
          <a:pPr rtl="0"/>
          <a:r>
            <a:rPr lang="en-US" smtClean="0"/>
            <a:t>lots of "magic" going on</a:t>
          </a:r>
          <a:endParaRPr lang="en-US"/>
        </a:p>
      </dgm:t>
    </dgm:pt>
    <dgm:pt modelId="{BFB3317D-C1B6-486F-A707-CBDE1B10F89E}" type="parTrans" cxnId="{DB1AE95E-1C64-43F6-8478-19D77973AC02}">
      <dgm:prSet/>
      <dgm:spPr/>
      <dgm:t>
        <a:bodyPr/>
        <a:lstStyle/>
        <a:p>
          <a:endParaRPr lang="en-US"/>
        </a:p>
      </dgm:t>
    </dgm:pt>
    <dgm:pt modelId="{889EA720-1AA1-4173-80EE-4BD79811ED02}" type="sibTrans" cxnId="{DB1AE95E-1C64-43F6-8478-19D77973AC02}">
      <dgm:prSet/>
      <dgm:spPr/>
      <dgm:t>
        <a:bodyPr/>
        <a:lstStyle/>
        <a:p>
          <a:endParaRPr lang="en-US"/>
        </a:p>
      </dgm:t>
    </dgm:pt>
    <dgm:pt modelId="{B19649FB-71DF-45B1-A602-A676D3012E60}" type="pres">
      <dgm:prSet presAssocID="{F7D3F193-C5DC-4E45-A97A-2036809D9E98}" presName="linear" presStyleCnt="0">
        <dgm:presLayoutVars>
          <dgm:animLvl val="lvl"/>
          <dgm:resizeHandles val="exact"/>
        </dgm:presLayoutVars>
      </dgm:prSet>
      <dgm:spPr/>
      <dgm:t>
        <a:bodyPr/>
        <a:lstStyle/>
        <a:p>
          <a:endParaRPr lang="en-US"/>
        </a:p>
      </dgm:t>
    </dgm:pt>
    <dgm:pt modelId="{80E7E4B7-BAF2-49DF-91EA-E08FBE72DDF8}" type="pres">
      <dgm:prSet presAssocID="{AD6A7B72-E132-4BB1-ADA1-2BCC7DE29600}" presName="parentText" presStyleLbl="node1" presStyleIdx="0" presStyleCnt="7" custLinFactNeighborX="-13130">
        <dgm:presLayoutVars>
          <dgm:chMax val="0"/>
          <dgm:bulletEnabled val="1"/>
        </dgm:presLayoutVars>
      </dgm:prSet>
      <dgm:spPr/>
      <dgm:t>
        <a:bodyPr/>
        <a:lstStyle/>
        <a:p>
          <a:endParaRPr lang="en-US"/>
        </a:p>
      </dgm:t>
    </dgm:pt>
    <dgm:pt modelId="{4410DFC2-08CB-4B43-9440-600181C03C3F}" type="pres">
      <dgm:prSet presAssocID="{C97B995E-819F-4467-89FA-6D64EC9E2CC0}" presName="spacer" presStyleCnt="0"/>
      <dgm:spPr/>
    </dgm:pt>
    <dgm:pt modelId="{4C4D8C84-11E9-4299-A549-DF4F74D79391}" type="pres">
      <dgm:prSet presAssocID="{20690CC7-A28F-477F-8478-9B9A1F0B64C2}" presName="parentText" presStyleLbl="node1" presStyleIdx="1" presStyleCnt="7">
        <dgm:presLayoutVars>
          <dgm:chMax val="0"/>
          <dgm:bulletEnabled val="1"/>
        </dgm:presLayoutVars>
      </dgm:prSet>
      <dgm:spPr/>
      <dgm:t>
        <a:bodyPr/>
        <a:lstStyle/>
        <a:p>
          <a:endParaRPr lang="en-US"/>
        </a:p>
      </dgm:t>
    </dgm:pt>
    <dgm:pt modelId="{7EF8A3AF-6215-4E38-8C40-5D7352370467}" type="pres">
      <dgm:prSet presAssocID="{56F13DD8-502D-425B-AD50-B2F2EAFAB3DD}" presName="spacer" presStyleCnt="0"/>
      <dgm:spPr/>
    </dgm:pt>
    <dgm:pt modelId="{9A636AA8-7B38-46EA-A3C8-E4140C20E8CE}" type="pres">
      <dgm:prSet presAssocID="{EE0F2893-576E-4BB2-BD0D-1E8862B94DD8}" presName="parentText" presStyleLbl="node1" presStyleIdx="2" presStyleCnt="7">
        <dgm:presLayoutVars>
          <dgm:chMax val="0"/>
          <dgm:bulletEnabled val="1"/>
        </dgm:presLayoutVars>
      </dgm:prSet>
      <dgm:spPr/>
      <dgm:t>
        <a:bodyPr/>
        <a:lstStyle/>
        <a:p>
          <a:endParaRPr lang="en-US"/>
        </a:p>
      </dgm:t>
    </dgm:pt>
    <dgm:pt modelId="{5418A9D0-20D0-42AC-A4D4-5394917CF074}" type="pres">
      <dgm:prSet presAssocID="{59F20CB9-5D62-49EB-9EC1-B9F388532ED6}" presName="spacer" presStyleCnt="0"/>
      <dgm:spPr/>
    </dgm:pt>
    <dgm:pt modelId="{B63A9887-B1B4-4313-956E-7F39A90C0A92}" type="pres">
      <dgm:prSet presAssocID="{E4B8412C-5AF6-4036-9D23-6A03667B8A65}" presName="parentText" presStyleLbl="node1" presStyleIdx="3" presStyleCnt="7">
        <dgm:presLayoutVars>
          <dgm:chMax val="0"/>
          <dgm:bulletEnabled val="1"/>
        </dgm:presLayoutVars>
      </dgm:prSet>
      <dgm:spPr/>
      <dgm:t>
        <a:bodyPr/>
        <a:lstStyle/>
        <a:p>
          <a:endParaRPr lang="en-US"/>
        </a:p>
      </dgm:t>
    </dgm:pt>
    <dgm:pt modelId="{E7004FE5-9BE3-4A27-B98F-4C3304C75E8D}" type="pres">
      <dgm:prSet presAssocID="{427BA95C-72D8-4095-8E1F-3360E4F741F4}" presName="spacer" presStyleCnt="0"/>
      <dgm:spPr/>
    </dgm:pt>
    <dgm:pt modelId="{F27DBE02-4955-45E3-9256-EFE7F03AB009}" type="pres">
      <dgm:prSet presAssocID="{FC6CDE53-6726-4EF2-82BB-776715422AC2}" presName="parentText" presStyleLbl="node1" presStyleIdx="4" presStyleCnt="7">
        <dgm:presLayoutVars>
          <dgm:chMax val="0"/>
          <dgm:bulletEnabled val="1"/>
        </dgm:presLayoutVars>
      </dgm:prSet>
      <dgm:spPr/>
      <dgm:t>
        <a:bodyPr/>
        <a:lstStyle/>
        <a:p>
          <a:endParaRPr lang="en-US"/>
        </a:p>
      </dgm:t>
    </dgm:pt>
    <dgm:pt modelId="{445D0D38-971A-4368-9316-6EAE19F35952}" type="pres">
      <dgm:prSet presAssocID="{F1B7E47C-1025-4E47-83F9-1CBA2CABFE4A}" presName="spacer" presStyleCnt="0"/>
      <dgm:spPr/>
    </dgm:pt>
    <dgm:pt modelId="{C47FB3BA-7396-4AE0-A77C-E993DCBF4DD7}" type="pres">
      <dgm:prSet presAssocID="{9BE44AA4-0F0F-46B1-84A8-4712ECC41DCD}" presName="parentText" presStyleLbl="node1" presStyleIdx="5" presStyleCnt="7">
        <dgm:presLayoutVars>
          <dgm:chMax val="0"/>
          <dgm:bulletEnabled val="1"/>
        </dgm:presLayoutVars>
      </dgm:prSet>
      <dgm:spPr/>
      <dgm:t>
        <a:bodyPr/>
        <a:lstStyle/>
        <a:p>
          <a:endParaRPr lang="en-US"/>
        </a:p>
      </dgm:t>
    </dgm:pt>
    <dgm:pt modelId="{9393A958-5DB5-4D3C-A470-0BFED16E7E7B}" type="pres">
      <dgm:prSet presAssocID="{3760ADB6-7E5D-4834-8A6C-3C6613F1D182}" presName="spacer" presStyleCnt="0"/>
      <dgm:spPr/>
    </dgm:pt>
    <dgm:pt modelId="{DB0253D9-E855-4D1D-9910-66EDD3F1991C}" type="pres">
      <dgm:prSet presAssocID="{F910AAF9-C8F3-4ADE-8882-5945C54DEED1}" presName="parentText" presStyleLbl="node1" presStyleIdx="6" presStyleCnt="7">
        <dgm:presLayoutVars>
          <dgm:chMax val="0"/>
          <dgm:bulletEnabled val="1"/>
        </dgm:presLayoutVars>
      </dgm:prSet>
      <dgm:spPr/>
      <dgm:t>
        <a:bodyPr/>
        <a:lstStyle/>
        <a:p>
          <a:endParaRPr lang="en-US"/>
        </a:p>
      </dgm:t>
    </dgm:pt>
  </dgm:ptLst>
  <dgm:cxnLst>
    <dgm:cxn modelId="{9FEB2595-1910-44C5-9C03-7E47D9619E12}" srcId="{F7D3F193-C5DC-4E45-A97A-2036809D9E98}" destId="{E4B8412C-5AF6-4036-9D23-6A03667B8A65}" srcOrd="3" destOrd="0" parTransId="{EC0DAD88-E158-4164-8848-D0BE7BFB41DC}" sibTransId="{427BA95C-72D8-4095-8E1F-3360E4F741F4}"/>
    <dgm:cxn modelId="{DB1AE95E-1C64-43F6-8478-19D77973AC02}" srcId="{F7D3F193-C5DC-4E45-A97A-2036809D9E98}" destId="{F910AAF9-C8F3-4ADE-8882-5945C54DEED1}" srcOrd="6" destOrd="0" parTransId="{BFB3317D-C1B6-486F-A707-CBDE1B10F89E}" sibTransId="{889EA720-1AA1-4173-80EE-4BD79811ED02}"/>
    <dgm:cxn modelId="{71F35A9F-CA20-41DE-9B3C-27C206D8CE54}" type="presOf" srcId="{FC6CDE53-6726-4EF2-82BB-776715422AC2}" destId="{F27DBE02-4955-45E3-9256-EFE7F03AB009}" srcOrd="0" destOrd="0" presId="urn:microsoft.com/office/officeart/2005/8/layout/vList2"/>
    <dgm:cxn modelId="{1A6C22C9-44FC-4DBF-9062-54D24C388C6B}" type="presOf" srcId="{20690CC7-A28F-477F-8478-9B9A1F0B64C2}" destId="{4C4D8C84-11E9-4299-A549-DF4F74D79391}" srcOrd="0" destOrd="0" presId="urn:microsoft.com/office/officeart/2005/8/layout/vList2"/>
    <dgm:cxn modelId="{521B43DE-4F17-4AF9-A114-268FDDDADD57}" type="presOf" srcId="{E4B8412C-5AF6-4036-9D23-6A03667B8A65}" destId="{B63A9887-B1B4-4313-956E-7F39A90C0A92}" srcOrd="0" destOrd="0" presId="urn:microsoft.com/office/officeart/2005/8/layout/vList2"/>
    <dgm:cxn modelId="{A394641F-4924-403E-A34C-BC9BF3E82A39}" srcId="{F7D3F193-C5DC-4E45-A97A-2036809D9E98}" destId="{FC6CDE53-6726-4EF2-82BB-776715422AC2}" srcOrd="4" destOrd="0" parTransId="{E0ACCB17-F5A2-4DD2-8C24-F15D803C60E0}" sibTransId="{F1B7E47C-1025-4E47-83F9-1CBA2CABFE4A}"/>
    <dgm:cxn modelId="{A7CE803C-12C2-43CF-80A1-4B436B4B771E}" srcId="{F7D3F193-C5DC-4E45-A97A-2036809D9E98}" destId="{EE0F2893-576E-4BB2-BD0D-1E8862B94DD8}" srcOrd="2" destOrd="0" parTransId="{01AC7581-005E-4A49-AA76-5FFC154A56CF}" sibTransId="{59F20CB9-5D62-49EB-9EC1-B9F388532ED6}"/>
    <dgm:cxn modelId="{59366C31-E3C2-4E03-ADEB-AB1D765F4E68}" type="presOf" srcId="{9BE44AA4-0F0F-46B1-84A8-4712ECC41DCD}" destId="{C47FB3BA-7396-4AE0-A77C-E993DCBF4DD7}" srcOrd="0" destOrd="0" presId="urn:microsoft.com/office/officeart/2005/8/layout/vList2"/>
    <dgm:cxn modelId="{9B51F1B3-5E10-48E7-B031-ACF4D9098506}" srcId="{F7D3F193-C5DC-4E45-A97A-2036809D9E98}" destId="{AD6A7B72-E132-4BB1-ADA1-2BCC7DE29600}" srcOrd="0" destOrd="0" parTransId="{A173891D-0EDD-4081-8741-800B2AB10C32}" sibTransId="{C97B995E-819F-4467-89FA-6D64EC9E2CC0}"/>
    <dgm:cxn modelId="{65EB2131-E13C-4F83-A6BC-EA4CBFE56F1A}" type="presOf" srcId="{EE0F2893-576E-4BB2-BD0D-1E8862B94DD8}" destId="{9A636AA8-7B38-46EA-A3C8-E4140C20E8CE}" srcOrd="0" destOrd="0" presId="urn:microsoft.com/office/officeart/2005/8/layout/vList2"/>
    <dgm:cxn modelId="{76780A2D-CFA9-40D5-B2CF-641C32158915}" srcId="{F7D3F193-C5DC-4E45-A97A-2036809D9E98}" destId="{9BE44AA4-0F0F-46B1-84A8-4712ECC41DCD}" srcOrd="5" destOrd="0" parTransId="{8559D568-B832-4427-8060-EF4E099F5936}" sibTransId="{3760ADB6-7E5D-4834-8A6C-3C6613F1D182}"/>
    <dgm:cxn modelId="{6B0F1791-85A2-4B74-BCED-28298464B3E3}" srcId="{F7D3F193-C5DC-4E45-A97A-2036809D9E98}" destId="{20690CC7-A28F-477F-8478-9B9A1F0B64C2}" srcOrd="1" destOrd="0" parTransId="{D88EE9CF-5703-4D6D-B53C-DC83630B0D55}" sibTransId="{56F13DD8-502D-425B-AD50-B2F2EAFAB3DD}"/>
    <dgm:cxn modelId="{A01BAD34-418B-4FA1-BCEC-3E851F58B80C}" type="presOf" srcId="{F7D3F193-C5DC-4E45-A97A-2036809D9E98}" destId="{B19649FB-71DF-45B1-A602-A676D3012E60}" srcOrd="0" destOrd="0" presId="urn:microsoft.com/office/officeart/2005/8/layout/vList2"/>
    <dgm:cxn modelId="{D06550D5-5D68-4F92-8635-FB0243E2AF24}" type="presOf" srcId="{AD6A7B72-E132-4BB1-ADA1-2BCC7DE29600}" destId="{80E7E4B7-BAF2-49DF-91EA-E08FBE72DDF8}" srcOrd="0" destOrd="0" presId="urn:microsoft.com/office/officeart/2005/8/layout/vList2"/>
    <dgm:cxn modelId="{36AB98B2-D8EC-455C-B11D-9AAAC740467B}" type="presOf" srcId="{F910AAF9-C8F3-4ADE-8882-5945C54DEED1}" destId="{DB0253D9-E855-4D1D-9910-66EDD3F1991C}" srcOrd="0" destOrd="0" presId="urn:microsoft.com/office/officeart/2005/8/layout/vList2"/>
    <dgm:cxn modelId="{58307FF0-8B60-44D5-8000-AAB652F5E622}" type="presParOf" srcId="{B19649FB-71DF-45B1-A602-A676D3012E60}" destId="{80E7E4B7-BAF2-49DF-91EA-E08FBE72DDF8}" srcOrd="0" destOrd="0" presId="urn:microsoft.com/office/officeart/2005/8/layout/vList2"/>
    <dgm:cxn modelId="{5B8EBD98-A2B5-44ED-9C70-ABA9E39EF3E6}" type="presParOf" srcId="{B19649FB-71DF-45B1-A602-A676D3012E60}" destId="{4410DFC2-08CB-4B43-9440-600181C03C3F}" srcOrd="1" destOrd="0" presId="urn:microsoft.com/office/officeart/2005/8/layout/vList2"/>
    <dgm:cxn modelId="{14C60155-5177-48AF-9537-B0153B3F9316}" type="presParOf" srcId="{B19649FB-71DF-45B1-A602-A676D3012E60}" destId="{4C4D8C84-11E9-4299-A549-DF4F74D79391}" srcOrd="2" destOrd="0" presId="urn:microsoft.com/office/officeart/2005/8/layout/vList2"/>
    <dgm:cxn modelId="{25CD54E0-49B8-4437-A924-710710E18419}" type="presParOf" srcId="{B19649FB-71DF-45B1-A602-A676D3012E60}" destId="{7EF8A3AF-6215-4E38-8C40-5D7352370467}" srcOrd="3" destOrd="0" presId="urn:microsoft.com/office/officeart/2005/8/layout/vList2"/>
    <dgm:cxn modelId="{BD76BA52-8A04-42C3-ABD9-37FD61274DF1}" type="presParOf" srcId="{B19649FB-71DF-45B1-A602-A676D3012E60}" destId="{9A636AA8-7B38-46EA-A3C8-E4140C20E8CE}" srcOrd="4" destOrd="0" presId="urn:microsoft.com/office/officeart/2005/8/layout/vList2"/>
    <dgm:cxn modelId="{2D5B710E-308A-4C41-94CC-5755B4930E73}" type="presParOf" srcId="{B19649FB-71DF-45B1-A602-A676D3012E60}" destId="{5418A9D0-20D0-42AC-A4D4-5394917CF074}" srcOrd="5" destOrd="0" presId="urn:microsoft.com/office/officeart/2005/8/layout/vList2"/>
    <dgm:cxn modelId="{695C8C1B-3866-455E-A7A8-B94C10280B66}" type="presParOf" srcId="{B19649FB-71DF-45B1-A602-A676D3012E60}" destId="{B63A9887-B1B4-4313-956E-7F39A90C0A92}" srcOrd="6" destOrd="0" presId="urn:microsoft.com/office/officeart/2005/8/layout/vList2"/>
    <dgm:cxn modelId="{AC155CA6-C7AF-477C-8FF6-C2BDFF456B7C}" type="presParOf" srcId="{B19649FB-71DF-45B1-A602-A676D3012E60}" destId="{E7004FE5-9BE3-4A27-B98F-4C3304C75E8D}" srcOrd="7" destOrd="0" presId="urn:microsoft.com/office/officeart/2005/8/layout/vList2"/>
    <dgm:cxn modelId="{B1387A37-4F45-4ADE-A47D-D14F36CD10EC}" type="presParOf" srcId="{B19649FB-71DF-45B1-A602-A676D3012E60}" destId="{F27DBE02-4955-45E3-9256-EFE7F03AB009}" srcOrd="8" destOrd="0" presId="urn:microsoft.com/office/officeart/2005/8/layout/vList2"/>
    <dgm:cxn modelId="{66B17C1F-DFE5-4828-8BD2-11F3D6097C72}" type="presParOf" srcId="{B19649FB-71DF-45B1-A602-A676D3012E60}" destId="{445D0D38-971A-4368-9316-6EAE19F35952}" srcOrd="9" destOrd="0" presId="urn:microsoft.com/office/officeart/2005/8/layout/vList2"/>
    <dgm:cxn modelId="{A13BFE72-5D0B-4B45-B3AF-0470333F5C6F}" type="presParOf" srcId="{B19649FB-71DF-45B1-A602-A676D3012E60}" destId="{C47FB3BA-7396-4AE0-A77C-E993DCBF4DD7}" srcOrd="10" destOrd="0" presId="urn:microsoft.com/office/officeart/2005/8/layout/vList2"/>
    <dgm:cxn modelId="{E598E8BB-C3B7-460F-BFF0-127CDC53D688}" type="presParOf" srcId="{B19649FB-71DF-45B1-A602-A676D3012E60}" destId="{9393A958-5DB5-4D3C-A470-0BFED16E7E7B}" srcOrd="11" destOrd="0" presId="urn:microsoft.com/office/officeart/2005/8/layout/vList2"/>
    <dgm:cxn modelId="{D625D0E2-A12F-4552-9A1F-7D548F592310}" type="presParOf" srcId="{B19649FB-71DF-45B1-A602-A676D3012E60}" destId="{DB0253D9-E855-4D1D-9910-66EDD3F1991C}"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001138-ECF6-4A7C-8235-FAB9A89DD43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4ACFA67-A8B3-484E-9013-68C47C97ACBB}">
      <dgm:prSet/>
      <dgm:spPr/>
      <dgm:t>
        <a:bodyPr/>
        <a:lstStyle/>
        <a:p>
          <a:pPr rtl="0"/>
          <a:r>
            <a:rPr lang="en-US" smtClean="0"/>
            <a:t>micro framework</a:t>
          </a:r>
          <a:endParaRPr lang="en-US"/>
        </a:p>
      </dgm:t>
    </dgm:pt>
    <dgm:pt modelId="{2B580A5A-06BE-4BAA-83F9-F6122E824BA1}" type="parTrans" cxnId="{5096EE8D-B7D8-4CAA-8837-2E5B065386AE}">
      <dgm:prSet/>
      <dgm:spPr/>
      <dgm:t>
        <a:bodyPr/>
        <a:lstStyle/>
        <a:p>
          <a:endParaRPr lang="en-US"/>
        </a:p>
      </dgm:t>
    </dgm:pt>
    <dgm:pt modelId="{2A525166-2330-41AD-94B1-B9AB12F8F17F}" type="sibTrans" cxnId="{5096EE8D-B7D8-4CAA-8837-2E5B065386AE}">
      <dgm:prSet/>
      <dgm:spPr/>
      <dgm:t>
        <a:bodyPr/>
        <a:lstStyle/>
        <a:p>
          <a:endParaRPr lang="en-US"/>
        </a:p>
      </dgm:t>
    </dgm:pt>
    <dgm:pt modelId="{DB4E69CF-D1B5-44E6-A4C2-47A1C79E1922}">
      <dgm:prSet/>
      <dgm:spPr/>
      <dgm:t>
        <a:bodyPr/>
        <a:lstStyle/>
        <a:p>
          <a:pPr rtl="0"/>
          <a:r>
            <a:rPr lang="en-US" smtClean="0"/>
            <a:t>no built-in ORM support</a:t>
          </a:r>
          <a:endParaRPr lang="en-US"/>
        </a:p>
      </dgm:t>
    </dgm:pt>
    <dgm:pt modelId="{8DBAAD80-2A0C-4329-94A4-3F96F1C97D12}" type="parTrans" cxnId="{C95DBAA0-730F-486C-BDA3-4255B41D9146}">
      <dgm:prSet/>
      <dgm:spPr/>
      <dgm:t>
        <a:bodyPr/>
        <a:lstStyle/>
        <a:p>
          <a:endParaRPr lang="en-US"/>
        </a:p>
      </dgm:t>
    </dgm:pt>
    <dgm:pt modelId="{A22569B9-7716-42BC-AF74-3579EC5CF98B}" type="sibTrans" cxnId="{C95DBAA0-730F-486C-BDA3-4255B41D9146}">
      <dgm:prSet/>
      <dgm:spPr/>
      <dgm:t>
        <a:bodyPr/>
        <a:lstStyle/>
        <a:p>
          <a:endParaRPr lang="en-US"/>
        </a:p>
      </dgm:t>
    </dgm:pt>
    <dgm:pt modelId="{6AC68480-C0D1-4FB2-864A-A52FD6BA5BE6}">
      <dgm:prSet/>
      <dgm:spPr/>
      <dgm:t>
        <a:bodyPr/>
        <a:lstStyle/>
        <a:p>
          <a:pPr rtl="0"/>
          <a:r>
            <a:rPr lang="en-US" smtClean="0"/>
            <a:t>uses routes</a:t>
          </a:r>
          <a:endParaRPr lang="en-US"/>
        </a:p>
      </dgm:t>
    </dgm:pt>
    <dgm:pt modelId="{E9EA1BA3-8005-46F0-AC38-CF9175EE829C}" type="parTrans" cxnId="{90816437-6D69-4B9B-B82A-AD068E615134}">
      <dgm:prSet/>
      <dgm:spPr/>
      <dgm:t>
        <a:bodyPr/>
        <a:lstStyle/>
        <a:p>
          <a:endParaRPr lang="en-US"/>
        </a:p>
      </dgm:t>
    </dgm:pt>
    <dgm:pt modelId="{597473E0-F009-452E-838A-ED12371F1357}" type="sibTrans" cxnId="{90816437-6D69-4B9B-B82A-AD068E615134}">
      <dgm:prSet/>
      <dgm:spPr/>
      <dgm:t>
        <a:bodyPr/>
        <a:lstStyle/>
        <a:p>
          <a:endParaRPr lang="en-US"/>
        </a:p>
      </dgm:t>
    </dgm:pt>
    <dgm:pt modelId="{196FB8F7-EC3A-4747-859E-EDA42D9CF0F1}">
      <dgm:prSet/>
      <dgm:spPr/>
      <dgm:t>
        <a:bodyPr/>
        <a:lstStyle/>
        <a:p>
          <a:pPr rtl="0"/>
          <a:r>
            <a:rPr lang="en-US" smtClean="0"/>
            <a:t>very simple</a:t>
          </a:r>
          <a:endParaRPr lang="en-US"/>
        </a:p>
      </dgm:t>
    </dgm:pt>
    <dgm:pt modelId="{742F3510-AEA6-4DAF-BBCD-9DDF96DDD593}" type="parTrans" cxnId="{B462B5EE-A0EF-4C27-88A1-AA71C99926B9}">
      <dgm:prSet/>
      <dgm:spPr/>
      <dgm:t>
        <a:bodyPr/>
        <a:lstStyle/>
        <a:p>
          <a:endParaRPr lang="en-US"/>
        </a:p>
      </dgm:t>
    </dgm:pt>
    <dgm:pt modelId="{317A68DD-24B3-4163-9D6E-8B9BFC363ED8}" type="sibTrans" cxnId="{B462B5EE-A0EF-4C27-88A1-AA71C99926B9}">
      <dgm:prSet/>
      <dgm:spPr/>
      <dgm:t>
        <a:bodyPr/>
        <a:lstStyle/>
        <a:p>
          <a:endParaRPr lang="en-US"/>
        </a:p>
      </dgm:t>
    </dgm:pt>
    <dgm:pt modelId="{9943B424-A63C-4688-AD68-77CB12682892}">
      <dgm:prSet/>
      <dgm:spPr/>
      <dgm:t>
        <a:bodyPr/>
        <a:lstStyle/>
        <a:p>
          <a:pPr rtl="0"/>
          <a:r>
            <a:rPr lang="en-US" smtClean="0"/>
            <a:t>fast development</a:t>
          </a:r>
          <a:endParaRPr lang="en-US"/>
        </a:p>
      </dgm:t>
    </dgm:pt>
    <dgm:pt modelId="{21107E09-3E7C-4ACC-8B2B-97C28573F017}" type="parTrans" cxnId="{1BED447A-C0B3-45AB-B46A-0F2F4461C3C9}">
      <dgm:prSet/>
      <dgm:spPr/>
      <dgm:t>
        <a:bodyPr/>
        <a:lstStyle/>
        <a:p>
          <a:endParaRPr lang="en-US"/>
        </a:p>
      </dgm:t>
    </dgm:pt>
    <dgm:pt modelId="{2C112304-E456-47C9-A81B-36723230D00A}" type="sibTrans" cxnId="{1BED447A-C0B3-45AB-B46A-0F2F4461C3C9}">
      <dgm:prSet/>
      <dgm:spPr/>
      <dgm:t>
        <a:bodyPr/>
        <a:lstStyle/>
        <a:p>
          <a:endParaRPr lang="en-US"/>
        </a:p>
      </dgm:t>
    </dgm:pt>
    <dgm:pt modelId="{405B7F60-E7E8-4F63-9A99-36E096C36CD6}">
      <dgm:prSet/>
      <dgm:spPr/>
      <dgm:t>
        <a:bodyPr/>
        <a:lstStyle/>
        <a:p>
          <a:pPr rtl="0"/>
          <a:r>
            <a:rPr lang="en-US" smtClean="0"/>
            <a:t>not as robust tools</a:t>
          </a:r>
          <a:endParaRPr lang="en-US"/>
        </a:p>
      </dgm:t>
    </dgm:pt>
    <dgm:pt modelId="{28D94925-3EEC-4C76-81F4-F938D9E37409}" type="parTrans" cxnId="{B7BF902A-1999-48A6-BA1A-6F86B928BC36}">
      <dgm:prSet/>
      <dgm:spPr/>
      <dgm:t>
        <a:bodyPr/>
        <a:lstStyle/>
        <a:p>
          <a:endParaRPr lang="en-US"/>
        </a:p>
      </dgm:t>
    </dgm:pt>
    <dgm:pt modelId="{9B238C38-73F3-4076-873C-0E581D34DA0E}" type="sibTrans" cxnId="{B7BF902A-1999-48A6-BA1A-6F86B928BC36}">
      <dgm:prSet/>
      <dgm:spPr/>
      <dgm:t>
        <a:bodyPr/>
        <a:lstStyle/>
        <a:p>
          <a:endParaRPr lang="en-US"/>
        </a:p>
      </dgm:t>
    </dgm:pt>
    <dgm:pt modelId="{2BC7EECE-8F9E-4F22-8E48-978AD6BC8137}" type="pres">
      <dgm:prSet presAssocID="{97001138-ECF6-4A7C-8235-FAB9A89DD432}" presName="linear" presStyleCnt="0">
        <dgm:presLayoutVars>
          <dgm:animLvl val="lvl"/>
          <dgm:resizeHandles val="exact"/>
        </dgm:presLayoutVars>
      </dgm:prSet>
      <dgm:spPr/>
      <dgm:t>
        <a:bodyPr/>
        <a:lstStyle/>
        <a:p>
          <a:endParaRPr lang="en-US"/>
        </a:p>
      </dgm:t>
    </dgm:pt>
    <dgm:pt modelId="{BFE6AE12-52B0-45CE-9DE2-66A07DD9278B}" type="pres">
      <dgm:prSet presAssocID="{54ACFA67-A8B3-484E-9013-68C47C97ACBB}" presName="parentText" presStyleLbl="node1" presStyleIdx="0" presStyleCnt="6">
        <dgm:presLayoutVars>
          <dgm:chMax val="0"/>
          <dgm:bulletEnabled val="1"/>
        </dgm:presLayoutVars>
      </dgm:prSet>
      <dgm:spPr/>
      <dgm:t>
        <a:bodyPr/>
        <a:lstStyle/>
        <a:p>
          <a:endParaRPr lang="en-US"/>
        </a:p>
      </dgm:t>
    </dgm:pt>
    <dgm:pt modelId="{A0E15C5B-B202-4241-B904-7D0847A51065}" type="pres">
      <dgm:prSet presAssocID="{2A525166-2330-41AD-94B1-B9AB12F8F17F}" presName="spacer" presStyleCnt="0"/>
      <dgm:spPr/>
    </dgm:pt>
    <dgm:pt modelId="{1353374D-2F89-4202-982E-C53C1DC2D795}" type="pres">
      <dgm:prSet presAssocID="{DB4E69CF-D1B5-44E6-A4C2-47A1C79E1922}" presName="parentText" presStyleLbl="node1" presStyleIdx="1" presStyleCnt="6">
        <dgm:presLayoutVars>
          <dgm:chMax val="0"/>
          <dgm:bulletEnabled val="1"/>
        </dgm:presLayoutVars>
      </dgm:prSet>
      <dgm:spPr/>
      <dgm:t>
        <a:bodyPr/>
        <a:lstStyle/>
        <a:p>
          <a:endParaRPr lang="en-US"/>
        </a:p>
      </dgm:t>
    </dgm:pt>
    <dgm:pt modelId="{2FCB0D37-44C7-4D2C-BC5D-A459BBC6C08C}" type="pres">
      <dgm:prSet presAssocID="{A22569B9-7716-42BC-AF74-3579EC5CF98B}" presName="spacer" presStyleCnt="0"/>
      <dgm:spPr/>
    </dgm:pt>
    <dgm:pt modelId="{6BEC205B-B4AC-4064-A8B8-1291AEA92C78}" type="pres">
      <dgm:prSet presAssocID="{6AC68480-C0D1-4FB2-864A-A52FD6BA5BE6}" presName="parentText" presStyleLbl="node1" presStyleIdx="2" presStyleCnt="6">
        <dgm:presLayoutVars>
          <dgm:chMax val="0"/>
          <dgm:bulletEnabled val="1"/>
        </dgm:presLayoutVars>
      </dgm:prSet>
      <dgm:spPr/>
      <dgm:t>
        <a:bodyPr/>
        <a:lstStyle/>
        <a:p>
          <a:endParaRPr lang="en-US"/>
        </a:p>
      </dgm:t>
    </dgm:pt>
    <dgm:pt modelId="{A21194B3-75C2-4C68-937C-B3C4307B51D0}" type="pres">
      <dgm:prSet presAssocID="{597473E0-F009-452E-838A-ED12371F1357}" presName="spacer" presStyleCnt="0"/>
      <dgm:spPr/>
    </dgm:pt>
    <dgm:pt modelId="{9F8C3326-27B0-490C-A7A5-4A4DFB14D251}" type="pres">
      <dgm:prSet presAssocID="{196FB8F7-EC3A-4747-859E-EDA42D9CF0F1}" presName="parentText" presStyleLbl="node1" presStyleIdx="3" presStyleCnt="6">
        <dgm:presLayoutVars>
          <dgm:chMax val="0"/>
          <dgm:bulletEnabled val="1"/>
        </dgm:presLayoutVars>
      </dgm:prSet>
      <dgm:spPr/>
      <dgm:t>
        <a:bodyPr/>
        <a:lstStyle/>
        <a:p>
          <a:endParaRPr lang="en-US"/>
        </a:p>
      </dgm:t>
    </dgm:pt>
    <dgm:pt modelId="{A2F5C691-6EB3-49FF-85BC-529F5132DBBA}" type="pres">
      <dgm:prSet presAssocID="{317A68DD-24B3-4163-9D6E-8B9BFC363ED8}" presName="spacer" presStyleCnt="0"/>
      <dgm:spPr/>
    </dgm:pt>
    <dgm:pt modelId="{6DB39E55-AB9A-4CB4-818E-A1D45DFCB14A}" type="pres">
      <dgm:prSet presAssocID="{9943B424-A63C-4688-AD68-77CB12682892}" presName="parentText" presStyleLbl="node1" presStyleIdx="4" presStyleCnt="6">
        <dgm:presLayoutVars>
          <dgm:chMax val="0"/>
          <dgm:bulletEnabled val="1"/>
        </dgm:presLayoutVars>
      </dgm:prSet>
      <dgm:spPr/>
      <dgm:t>
        <a:bodyPr/>
        <a:lstStyle/>
        <a:p>
          <a:endParaRPr lang="en-US"/>
        </a:p>
      </dgm:t>
    </dgm:pt>
    <dgm:pt modelId="{DBA37322-ADF5-4BDB-BAD7-DF4BE556765B}" type="pres">
      <dgm:prSet presAssocID="{2C112304-E456-47C9-A81B-36723230D00A}" presName="spacer" presStyleCnt="0"/>
      <dgm:spPr/>
    </dgm:pt>
    <dgm:pt modelId="{624F9EB5-D630-4C2B-BCBA-19258B59E36C}" type="pres">
      <dgm:prSet presAssocID="{405B7F60-E7E8-4F63-9A99-36E096C36CD6}" presName="parentText" presStyleLbl="node1" presStyleIdx="5" presStyleCnt="6">
        <dgm:presLayoutVars>
          <dgm:chMax val="0"/>
          <dgm:bulletEnabled val="1"/>
        </dgm:presLayoutVars>
      </dgm:prSet>
      <dgm:spPr/>
      <dgm:t>
        <a:bodyPr/>
        <a:lstStyle/>
        <a:p>
          <a:endParaRPr lang="en-US"/>
        </a:p>
      </dgm:t>
    </dgm:pt>
  </dgm:ptLst>
  <dgm:cxnLst>
    <dgm:cxn modelId="{B7BF902A-1999-48A6-BA1A-6F86B928BC36}" srcId="{97001138-ECF6-4A7C-8235-FAB9A89DD432}" destId="{405B7F60-E7E8-4F63-9A99-36E096C36CD6}" srcOrd="5" destOrd="0" parTransId="{28D94925-3EEC-4C76-81F4-F938D9E37409}" sibTransId="{9B238C38-73F3-4076-873C-0E581D34DA0E}"/>
    <dgm:cxn modelId="{14F4E650-680A-49A4-BD6C-D40A08DAEC9A}" type="presOf" srcId="{9943B424-A63C-4688-AD68-77CB12682892}" destId="{6DB39E55-AB9A-4CB4-818E-A1D45DFCB14A}" srcOrd="0" destOrd="0" presId="urn:microsoft.com/office/officeart/2005/8/layout/vList2"/>
    <dgm:cxn modelId="{F40F9402-12E1-4CDD-A43A-B6E71B2A596D}" type="presOf" srcId="{6AC68480-C0D1-4FB2-864A-A52FD6BA5BE6}" destId="{6BEC205B-B4AC-4064-A8B8-1291AEA92C78}" srcOrd="0" destOrd="0" presId="urn:microsoft.com/office/officeart/2005/8/layout/vList2"/>
    <dgm:cxn modelId="{5096EE8D-B7D8-4CAA-8837-2E5B065386AE}" srcId="{97001138-ECF6-4A7C-8235-FAB9A89DD432}" destId="{54ACFA67-A8B3-484E-9013-68C47C97ACBB}" srcOrd="0" destOrd="0" parTransId="{2B580A5A-06BE-4BAA-83F9-F6122E824BA1}" sibTransId="{2A525166-2330-41AD-94B1-B9AB12F8F17F}"/>
    <dgm:cxn modelId="{C95DBAA0-730F-486C-BDA3-4255B41D9146}" srcId="{97001138-ECF6-4A7C-8235-FAB9A89DD432}" destId="{DB4E69CF-D1B5-44E6-A4C2-47A1C79E1922}" srcOrd="1" destOrd="0" parTransId="{8DBAAD80-2A0C-4329-94A4-3F96F1C97D12}" sibTransId="{A22569B9-7716-42BC-AF74-3579EC5CF98B}"/>
    <dgm:cxn modelId="{7BF46943-1E09-452C-8A1E-58E7ADAE5DED}" type="presOf" srcId="{54ACFA67-A8B3-484E-9013-68C47C97ACBB}" destId="{BFE6AE12-52B0-45CE-9DE2-66A07DD9278B}" srcOrd="0" destOrd="0" presId="urn:microsoft.com/office/officeart/2005/8/layout/vList2"/>
    <dgm:cxn modelId="{5AE5BDFA-2378-44C3-8D1B-D5AD9DE3D298}" type="presOf" srcId="{405B7F60-E7E8-4F63-9A99-36E096C36CD6}" destId="{624F9EB5-D630-4C2B-BCBA-19258B59E36C}" srcOrd="0" destOrd="0" presId="urn:microsoft.com/office/officeart/2005/8/layout/vList2"/>
    <dgm:cxn modelId="{2BAF06C9-5FD8-42FA-AAA5-BED586FDB71A}" type="presOf" srcId="{196FB8F7-EC3A-4747-859E-EDA42D9CF0F1}" destId="{9F8C3326-27B0-490C-A7A5-4A4DFB14D251}" srcOrd="0" destOrd="0" presId="urn:microsoft.com/office/officeart/2005/8/layout/vList2"/>
    <dgm:cxn modelId="{1BED447A-C0B3-45AB-B46A-0F2F4461C3C9}" srcId="{97001138-ECF6-4A7C-8235-FAB9A89DD432}" destId="{9943B424-A63C-4688-AD68-77CB12682892}" srcOrd="4" destOrd="0" parTransId="{21107E09-3E7C-4ACC-8B2B-97C28573F017}" sibTransId="{2C112304-E456-47C9-A81B-36723230D00A}"/>
    <dgm:cxn modelId="{B462B5EE-A0EF-4C27-88A1-AA71C99926B9}" srcId="{97001138-ECF6-4A7C-8235-FAB9A89DD432}" destId="{196FB8F7-EC3A-4747-859E-EDA42D9CF0F1}" srcOrd="3" destOrd="0" parTransId="{742F3510-AEA6-4DAF-BBCD-9DDF96DDD593}" sibTransId="{317A68DD-24B3-4163-9D6E-8B9BFC363ED8}"/>
    <dgm:cxn modelId="{75C344C4-3FB0-48E5-B359-470B80A68328}" type="presOf" srcId="{97001138-ECF6-4A7C-8235-FAB9A89DD432}" destId="{2BC7EECE-8F9E-4F22-8E48-978AD6BC8137}" srcOrd="0" destOrd="0" presId="urn:microsoft.com/office/officeart/2005/8/layout/vList2"/>
    <dgm:cxn modelId="{BA1155A3-3C90-4E33-B32F-98BF6791DBCB}" type="presOf" srcId="{DB4E69CF-D1B5-44E6-A4C2-47A1C79E1922}" destId="{1353374D-2F89-4202-982E-C53C1DC2D795}" srcOrd="0" destOrd="0" presId="urn:microsoft.com/office/officeart/2005/8/layout/vList2"/>
    <dgm:cxn modelId="{90816437-6D69-4B9B-B82A-AD068E615134}" srcId="{97001138-ECF6-4A7C-8235-FAB9A89DD432}" destId="{6AC68480-C0D1-4FB2-864A-A52FD6BA5BE6}" srcOrd="2" destOrd="0" parTransId="{E9EA1BA3-8005-46F0-AC38-CF9175EE829C}" sibTransId="{597473E0-F009-452E-838A-ED12371F1357}"/>
    <dgm:cxn modelId="{D5387AD5-F849-41BA-850C-B9B1FA25D1A3}" type="presParOf" srcId="{2BC7EECE-8F9E-4F22-8E48-978AD6BC8137}" destId="{BFE6AE12-52B0-45CE-9DE2-66A07DD9278B}" srcOrd="0" destOrd="0" presId="urn:microsoft.com/office/officeart/2005/8/layout/vList2"/>
    <dgm:cxn modelId="{AEA53681-6F07-48C0-A8CA-C2353C05DCDE}" type="presParOf" srcId="{2BC7EECE-8F9E-4F22-8E48-978AD6BC8137}" destId="{A0E15C5B-B202-4241-B904-7D0847A51065}" srcOrd="1" destOrd="0" presId="urn:microsoft.com/office/officeart/2005/8/layout/vList2"/>
    <dgm:cxn modelId="{493B4538-9A68-4155-9CED-05FA4226F62A}" type="presParOf" srcId="{2BC7EECE-8F9E-4F22-8E48-978AD6BC8137}" destId="{1353374D-2F89-4202-982E-C53C1DC2D795}" srcOrd="2" destOrd="0" presId="urn:microsoft.com/office/officeart/2005/8/layout/vList2"/>
    <dgm:cxn modelId="{A7A904B0-FDE8-41B0-9B3F-19138463249A}" type="presParOf" srcId="{2BC7EECE-8F9E-4F22-8E48-978AD6BC8137}" destId="{2FCB0D37-44C7-4D2C-BC5D-A459BBC6C08C}" srcOrd="3" destOrd="0" presId="urn:microsoft.com/office/officeart/2005/8/layout/vList2"/>
    <dgm:cxn modelId="{BA81D556-0D49-4F8F-910E-878BB6250FAA}" type="presParOf" srcId="{2BC7EECE-8F9E-4F22-8E48-978AD6BC8137}" destId="{6BEC205B-B4AC-4064-A8B8-1291AEA92C78}" srcOrd="4" destOrd="0" presId="urn:microsoft.com/office/officeart/2005/8/layout/vList2"/>
    <dgm:cxn modelId="{6A0372A0-E418-41B3-BBBA-B80E5DAD4C69}" type="presParOf" srcId="{2BC7EECE-8F9E-4F22-8E48-978AD6BC8137}" destId="{A21194B3-75C2-4C68-937C-B3C4307B51D0}" srcOrd="5" destOrd="0" presId="urn:microsoft.com/office/officeart/2005/8/layout/vList2"/>
    <dgm:cxn modelId="{4892CAED-49C1-4130-8456-E2C495A97CBF}" type="presParOf" srcId="{2BC7EECE-8F9E-4F22-8E48-978AD6BC8137}" destId="{9F8C3326-27B0-490C-A7A5-4A4DFB14D251}" srcOrd="6" destOrd="0" presId="urn:microsoft.com/office/officeart/2005/8/layout/vList2"/>
    <dgm:cxn modelId="{3F336EAA-2167-4075-A410-740A8A7849DB}" type="presParOf" srcId="{2BC7EECE-8F9E-4F22-8E48-978AD6BC8137}" destId="{A2F5C691-6EB3-49FF-85BC-529F5132DBBA}" srcOrd="7" destOrd="0" presId="urn:microsoft.com/office/officeart/2005/8/layout/vList2"/>
    <dgm:cxn modelId="{2231C0F4-AC5A-4272-A4FB-46EA49AF2B37}" type="presParOf" srcId="{2BC7EECE-8F9E-4F22-8E48-978AD6BC8137}" destId="{6DB39E55-AB9A-4CB4-818E-A1D45DFCB14A}" srcOrd="8" destOrd="0" presId="urn:microsoft.com/office/officeart/2005/8/layout/vList2"/>
    <dgm:cxn modelId="{EA1FB81A-72DA-4F6E-92A6-CCCC34F94B36}" type="presParOf" srcId="{2BC7EECE-8F9E-4F22-8E48-978AD6BC8137}" destId="{DBA37322-ADF5-4BDB-BAD7-DF4BE556765B}" srcOrd="9" destOrd="0" presId="urn:microsoft.com/office/officeart/2005/8/layout/vList2"/>
    <dgm:cxn modelId="{D2A4D4CA-39D6-43E2-9E2B-078166835450}" type="presParOf" srcId="{2BC7EECE-8F9E-4F22-8E48-978AD6BC8137}" destId="{624F9EB5-D630-4C2B-BCBA-19258B59E36C}"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6FF08F-8DCB-417B-8914-B700FFE3680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CDA4B87-AE45-409C-8FD1-0582230826EB}">
      <dgm:prSet/>
      <dgm:spPr/>
      <dgm:t>
        <a:bodyPr/>
        <a:lstStyle/>
        <a:p>
          <a:pPr rtl="0"/>
          <a:r>
            <a:rPr lang="en-US" smtClean="0"/>
            <a:t>Micro framework</a:t>
          </a:r>
          <a:endParaRPr lang="en-US"/>
        </a:p>
      </dgm:t>
    </dgm:pt>
    <dgm:pt modelId="{F9F2C7AE-6189-48A8-B157-94C821637812}" type="parTrans" cxnId="{B913E86D-2D1A-4BFC-9ED1-45D8408CCB4B}">
      <dgm:prSet/>
      <dgm:spPr/>
      <dgm:t>
        <a:bodyPr/>
        <a:lstStyle/>
        <a:p>
          <a:endParaRPr lang="en-US"/>
        </a:p>
      </dgm:t>
    </dgm:pt>
    <dgm:pt modelId="{934F3BBA-BE26-44BC-BE44-75B2AEF133D4}" type="sibTrans" cxnId="{B913E86D-2D1A-4BFC-9ED1-45D8408CCB4B}">
      <dgm:prSet/>
      <dgm:spPr/>
      <dgm:t>
        <a:bodyPr/>
        <a:lstStyle/>
        <a:p>
          <a:endParaRPr lang="en-US"/>
        </a:p>
      </dgm:t>
    </dgm:pt>
    <dgm:pt modelId="{E7648D67-6320-4E8E-B938-C9353E047221}">
      <dgm:prSet/>
      <dgm:spPr/>
      <dgm:t>
        <a:bodyPr/>
        <a:lstStyle/>
        <a:p>
          <a:pPr rtl="0"/>
          <a:r>
            <a:rPr lang="en-US" smtClean="0"/>
            <a:t>1 file for whole thing</a:t>
          </a:r>
          <a:endParaRPr lang="en-US"/>
        </a:p>
      </dgm:t>
    </dgm:pt>
    <dgm:pt modelId="{11C470CA-AF06-4FB5-8EFD-36E8870A1AF3}" type="parTrans" cxnId="{4DA72BFF-DE9E-41E4-90AA-467A6B1E47D8}">
      <dgm:prSet/>
      <dgm:spPr/>
      <dgm:t>
        <a:bodyPr/>
        <a:lstStyle/>
        <a:p>
          <a:endParaRPr lang="en-US"/>
        </a:p>
      </dgm:t>
    </dgm:pt>
    <dgm:pt modelId="{F7ECFE7A-8B02-4323-840A-22C06CE0AF2C}" type="sibTrans" cxnId="{4DA72BFF-DE9E-41E4-90AA-467A6B1E47D8}">
      <dgm:prSet/>
      <dgm:spPr/>
      <dgm:t>
        <a:bodyPr/>
        <a:lstStyle/>
        <a:p>
          <a:endParaRPr lang="en-US"/>
        </a:p>
      </dgm:t>
    </dgm:pt>
    <dgm:pt modelId="{ACD952B6-926B-4E32-9236-30DD48D43E1C}">
      <dgm:prSet/>
      <dgm:spPr/>
      <dgm:t>
        <a:bodyPr/>
        <a:lstStyle/>
        <a:p>
          <a:pPr rtl="0"/>
          <a:r>
            <a:rPr lang="en-US" smtClean="0"/>
            <a:t>not a very good built-in templating engine</a:t>
          </a:r>
          <a:endParaRPr lang="en-US"/>
        </a:p>
      </dgm:t>
    </dgm:pt>
    <dgm:pt modelId="{5B1735FB-7E34-4A2B-B180-6FDB39E8123A}" type="parTrans" cxnId="{9F667594-9D47-4176-84EA-F741F82C5DD7}">
      <dgm:prSet/>
      <dgm:spPr/>
      <dgm:t>
        <a:bodyPr/>
        <a:lstStyle/>
        <a:p>
          <a:endParaRPr lang="en-US"/>
        </a:p>
      </dgm:t>
    </dgm:pt>
    <dgm:pt modelId="{A6EDF8B0-28B8-412F-A3F9-5AEDA53DD95D}" type="sibTrans" cxnId="{9F667594-9D47-4176-84EA-F741F82C5DD7}">
      <dgm:prSet/>
      <dgm:spPr/>
      <dgm:t>
        <a:bodyPr/>
        <a:lstStyle/>
        <a:p>
          <a:endParaRPr lang="en-US"/>
        </a:p>
      </dgm:t>
    </dgm:pt>
    <dgm:pt modelId="{E9B4FCE1-3420-456F-B2F7-2356CAB377F2}">
      <dgm:prSet/>
      <dgm:spPr/>
      <dgm:t>
        <a:bodyPr/>
        <a:lstStyle/>
        <a:p>
          <a:pPr rtl="0"/>
          <a:r>
            <a:rPr lang="en-US" smtClean="0"/>
            <a:t>no built-in ORM</a:t>
          </a:r>
          <a:endParaRPr lang="en-US"/>
        </a:p>
      </dgm:t>
    </dgm:pt>
    <dgm:pt modelId="{D6CD291D-3E10-4550-9078-8D458778BA22}" type="parTrans" cxnId="{83E8C1FB-5DAE-4413-B80E-AC42AA8BA630}">
      <dgm:prSet/>
      <dgm:spPr/>
      <dgm:t>
        <a:bodyPr/>
        <a:lstStyle/>
        <a:p>
          <a:endParaRPr lang="en-US"/>
        </a:p>
      </dgm:t>
    </dgm:pt>
    <dgm:pt modelId="{7612CEE3-C336-43D1-A21A-D9F77752BE35}" type="sibTrans" cxnId="{83E8C1FB-5DAE-4413-B80E-AC42AA8BA630}">
      <dgm:prSet/>
      <dgm:spPr/>
      <dgm:t>
        <a:bodyPr/>
        <a:lstStyle/>
        <a:p>
          <a:endParaRPr lang="en-US"/>
        </a:p>
      </dgm:t>
    </dgm:pt>
    <dgm:pt modelId="{F3A9FD2B-1F4B-4F5F-B152-10F70C719BFF}">
      <dgm:prSet/>
      <dgm:spPr/>
      <dgm:t>
        <a:bodyPr/>
        <a:lstStyle/>
        <a:p>
          <a:pPr rtl="0"/>
          <a:r>
            <a:rPr lang="en-US" smtClean="0"/>
            <a:t>initial look will seem a lot like flask</a:t>
          </a:r>
          <a:endParaRPr lang="en-US"/>
        </a:p>
      </dgm:t>
    </dgm:pt>
    <dgm:pt modelId="{16C239E2-AAC6-418E-A905-D953A799AA93}" type="parTrans" cxnId="{361FE174-739A-4FB9-857A-04CC6FE81DC9}">
      <dgm:prSet/>
      <dgm:spPr/>
      <dgm:t>
        <a:bodyPr/>
        <a:lstStyle/>
        <a:p>
          <a:endParaRPr lang="en-US"/>
        </a:p>
      </dgm:t>
    </dgm:pt>
    <dgm:pt modelId="{08DAB04C-C9E3-42A5-A9C2-6584E8E329BA}" type="sibTrans" cxnId="{361FE174-739A-4FB9-857A-04CC6FE81DC9}">
      <dgm:prSet/>
      <dgm:spPr/>
      <dgm:t>
        <a:bodyPr/>
        <a:lstStyle/>
        <a:p>
          <a:endParaRPr lang="en-US"/>
        </a:p>
      </dgm:t>
    </dgm:pt>
    <dgm:pt modelId="{09F5911B-D90E-4BAE-9496-3691BE1375C2}" type="pres">
      <dgm:prSet presAssocID="{7A6FF08F-8DCB-417B-8914-B700FFE3680A}" presName="linear" presStyleCnt="0">
        <dgm:presLayoutVars>
          <dgm:animLvl val="lvl"/>
          <dgm:resizeHandles val="exact"/>
        </dgm:presLayoutVars>
      </dgm:prSet>
      <dgm:spPr/>
      <dgm:t>
        <a:bodyPr/>
        <a:lstStyle/>
        <a:p>
          <a:endParaRPr lang="en-US"/>
        </a:p>
      </dgm:t>
    </dgm:pt>
    <dgm:pt modelId="{1DBD59B7-8BEE-4A2A-8927-6D42A0FF1BF0}" type="pres">
      <dgm:prSet presAssocID="{9CDA4B87-AE45-409C-8FD1-0582230826EB}" presName="parentText" presStyleLbl="node1" presStyleIdx="0" presStyleCnt="5">
        <dgm:presLayoutVars>
          <dgm:chMax val="0"/>
          <dgm:bulletEnabled val="1"/>
        </dgm:presLayoutVars>
      </dgm:prSet>
      <dgm:spPr/>
      <dgm:t>
        <a:bodyPr/>
        <a:lstStyle/>
        <a:p>
          <a:endParaRPr lang="en-US"/>
        </a:p>
      </dgm:t>
    </dgm:pt>
    <dgm:pt modelId="{64206B9D-BA41-42A0-8753-6472BD8E2AE4}" type="pres">
      <dgm:prSet presAssocID="{934F3BBA-BE26-44BC-BE44-75B2AEF133D4}" presName="spacer" presStyleCnt="0"/>
      <dgm:spPr/>
    </dgm:pt>
    <dgm:pt modelId="{AEF1041B-691F-44AD-B368-CC692D26D7B2}" type="pres">
      <dgm:prSet presAssocID="{E7648D67-6320-4E8E-B938-C9353E047221}" presName="parentText" presStyleLbl="node1" presStyleIdx="1" presStyleCnt="5">
        <dgm:presLayoutVars>
          <dgm:chMax val="0"/>
          <dgm:bulletEnabled val="1"/>
        </dgm:presLayoutVars>
      </dgm:prSet>
      <dgm:spPr/>
      <dgm:t>
        <a:bodyPr/>
        <a:lstStyle/>
        <a:p>
          <a:endParaRPr lang="en-US"/>
        </a:p>
      </dgm:t>
    </dgm:pt>
    <dgm:pt modelId="{4DF04640-8B06-46F3-8163-FD740A5B37A5}" type="pres">
      <dgm:prSet presAssocID="{F7ECFE7A-8B02-4323-840A-22C06CE0AF2C}" presName="spacer" presStyleCnt="0"/>
      <dgm:spPr/>
    </dgm:pt>
    <dgm:pt modelId="{843C74FB-28BD-4143-B77C-3BE4CDA1C631}" type="pres">
      <dgm:prSet presAssocID="{ACD952B6-926B-4E32-9236-30DD48D43E1C}" presName="parentText" presStyleLbl="node1" presStyleIdx="2" presStyleCnt="5">
        <dgm:presLayoutVars>
          <dgm:chMax val="0"/>
          <dgm:bulletEnabled val="1"/>
        </dgm:presLayoutVars>
      </dgm:prSet>
      <dgm:spPr/>
      <dgm:t>
        <a:bodyPr/>
        <a:lstStyle/>
        <a:p>
          <a:endParaRPr lang="en-US"/>
        </a:p>
      </dgm:t>
    </dgm:pt>
    <dgm:pt modelId="{80EEFBF9-5C7F-4420-8669-66A1634A0134}" type="pres">
      <dgm:prSet presAssocID="{A6EDF8B0-28B8-412F-A3F9-5AEDA53DD95D}" presName="spacer" presStyleCnt="0"/>
      <dgm:spPr/>
    </dgm:pt>
    <dgm:pt modelId="{2DADDB45-2832-4529-8B22-2DBA3E7F1E0D}" type="pres">
      <dgm:prSet presAssocID="{E9B4FCE1-3420-456F-B2F7-2356CAB377F2}" presName="parentText" presStyleLbl="node1" presStyleIdx="3" presStyleCnt="5">
        <dgm:presLayoutVars>
          <dgm:chMax val="0"/>
          <dgm:bulletEnabled val="1"/>
        </dgm:presLayoutVars>
      </dgm:prSet>
      <dgm:spPr/>
      <dgm:t>
        <a:bodyPr/>
        <a:lstStyle/>
        <a:p>
          <a:endParaRPr lang="en-US"/>
        </a:p>
      </dgm:t>
    </dgm:pt>
    <dgm:pt modelId="{CCDB13AD-EDA6-4C0C-85A5-95892D63D90F}" type="pres">
      <dgm:prSet presAssocID="{7612CEE3-C336-43D1-A21A-D9F77752BE35}" presName="spacer" presStyleCnt="0"/>
      <dgm:spPr/>
    </dgm:pt>
    <dgm:pt modelId="{3901DFFC-5308-4BEA-967F-4EBBF4BAA449}" type="pres">
      <dgm:prSet presAssocID="{F3A9FD2B-1F4B-4F5F-B152-10F70C719BFF}" presName="parentText" presStyleLbl="node1" presStyleIdx="4" presStyleCnt="5">
        <dgm:presLayoutVars>
          <dgm:chMax val="0"/>
          <dgm:bulletEnabled val="1"/>
        </dgm:presLayoutVars>
      </dgm:prSet>
      <dgm:spPr/>
      <dgm:t>
        <a:bodyPr/>
        <a:lstStyle/>
        <a:p>
          <a:endParaRPr lang="en-US"/>
        </a:p>
      </dgm:t>
    </dgm:pt>
  </dgm:ptLst>
  <dgm:cxnLst>
    <dgm:cxn modelId="{361FE174-739A-4FB9-857A-04CC6FE81DC9}" srcId="{7A6FF08F-8DCB-417B-8914-B700FFE3680A}" destId="{F3A9FD2B-1F4B-4F5F-B152-10F70C719BFF}" srcOrd="4" destOrd="0" parTransId="{16C239E2-AAC6-418E-A905-D953A799AA93}" sibTransId="{08DAB04C-C9E3-42A5-A9C2-6584E8E329BA}"/>
    <dgm:cxn modelId="{83E8C1FB-5DAE-4413-B80E-AC42AA8BA630}" srcId="{7A6FF08F-8DCB-417B-8914-B700FFE3680A}" destId="{E9B4FCE1-3420-456F-B2F7-2356CAB377F2}" srcOrd="3" destOrd="0" parTransId="{D6CD291D-3E10-4550-9078-8D458778BA22}" sibTransId="{7612CEE3-C336-43D1-A21A-D9F77752BE35}"/>
    <dgm:cxn modelId="{B913E86D-2D1A-4BFC-9ED1-45D8408CCB4B}" srcId="{7A6FF08F-8DCB-417B-8914-B700FFE3680A}" destId="{9CDA4B87-AE45-409C-8FD1-0582230826EB}" srcOrd="0" destOrd="0" parTransId="{F9F2C7AE-6189-48A8-B157-94C821637812}" sibTransId="{934F3BBA-BE26-44BC-BE44-75B2AEF133D4}"/>
    <dgm:cxn modelId="{640ABFF5-A272-4605-B3E2-6D2AF5C4D274}" type="presOf" srcId="{7A6FF08F-8DCB-417B-8914-B700FFE3680A}" destId="{09F5911B-D90E-4BAE-9496-3691BE1375C2}" srcOrd="0" destOrd="0" presId="urn:microsoft.com/office/officeart/2005/8/layout/vList2"/>
    <dgm:cxn modelId="{4DA72BFF-DE9E-41E4-90AA-467A6B1E47D8}" srcId="{7A6FF08F-8DCB-417B-8914-B700FFE3680A}" destId="{E7648D67-6320-4E8E-B938-C9353E047221}" srcOrd="1" destOrd="0" parTransId="{11C470CA-AF06-4FB5-8EFD-36E8870A1AF3}" sibTransId="{F7ECFE7A-8B02-4323-840A-22C06CE0AF2C}"/>
    <dgm:cxn modelId="{A8D449B5-4628-4430-9119-C709373585BE}" type="presOf" srcId="{E9B4FCE1-3420-456F-B2F7-2356CAB377F2}" destId="{2DADDB45-2832-4529-8B22-2DBA3E7F1E0D}" srcOrd="0" destOrd="0" presId="urn:microsoft.com/office/officeart/2005/8/layout/vList2"/>
    <dgm:cxn modelId="{92735703-0648-42F7-9E95-9EF00CA53EBE}" type="presOf" srcId="{F3A9FD2B-1F4B-4F5F-B152-10F70C719BFF}" destId="{3901DFFC-5308-4BEA-967F-4EBBF4BAA449}" srcOrd="0" destOrd="0" presId="urn:microsoft.com/office/officeart/2005/8/layout/vList2"/>
    <dgm:cxn modelId="{B79CC569-E734-4B4C-8D07-F980BCC6B2BB}" type="presOf" srcId="{ACD952B6-926B-4E32-9236-30DD48D43E1C}" destId="{843C74FB-28BD-4143-B77C-3BE4CDA1C631}" srcOrd="0" destOrd="0" presId="urn:microsoft.com/office/officeart/2005/8/layout/vList2"/>
    <dgm:cxn modelId="{7CA3E360-849F-40B0-A449-EEBBECF395B3}" type="presOf" srcId="{9CDA4B87-AE45-409C-8FD1-0582230826EB}" destId="{1DBD59B7-8BEE-4A2A-8927-6D42A0FF1BF0}" srcOrd="0" destOrd="0" presId="urn:microsoft.com/office/officeart/2005/8/layout/vList2"/>
    <dgm:cxn modelId="{5D1405C0-A8AB-4D00-8868-94659D169BA7}" type="presOf" srcId="{E7648D67-6320-4E8E-B938-C9353E047221}" destId="{AEF1041B-691F-44AD-B368-CC692D26D7B2}" srcOrd="0" destOrd="0" presId="urn:microsoft.com/office/officeart/2005/8/layout/vList2"/>
    <dgm:cxn modelId="{9F667594-9D47-4176-84EA-F741F82C5DD7}" srcId="{7A6FF08F-8DCB-417B-8914-B700FFE3680A}" destId="{ACD952B6-926B-4E32-9236-30DD48D43E1C}" srcOrd="2" destOrd="0" parTransId="{5B1735FB-7E34-4A2B-B180-6FDB39E8123A}" sibTransId="{A6EDF8B0-28B8-412F-A3F9-5AEDA53DD95D}"/>
    <dgm:cxn modelId="{557EC653-BA01-4CE7-9638-416322918286}" type="presParOf" srcId="{09F5911B-D90E-4BAE-9496-3691BE1375C2}" destId="{1DBD59B7-8BEE-4A2A-8927-6D42A0FF1BF0}" srcOrd="0" destOrd="0" presId="urn:microsoft.com/office/officeart/2005/8/layout/vList2"/>
    <dgm:cxn modelId="{1DEB5CC3-3903-4648-A689-ADBD4363AE8D}" type="presParOf" srcId="{09F5911B-D90E-4BAE-9496-3691BE1375C2}" destId="{64206B9D-BA41-42A0-8753-6472BD8E2AE4}" srcOrd="1" destOrd="0" presId="urn:microsoft.com/office/officeart/2005/8/layout/vList2"/>
    <dgm:cxn modelId="{CE37788C-1454-4F34-A6C8-ED5FF7A1C7BE}" type="presParOf" srcId="{09F5911B-D90E-4BAE-9496-3691BE1375C2}" destId="{AEF1041B-691F-44AD-B368-CC692D26D7B2}" srcOrd="2" destOrd="0" presId="urn:microsoft.com/office/officeart/2005/8/layout/vList2"/>
    <dgm:cxn modelId="{1051DE7E-887F-4D7D-BD79-00FDBEFB52DF}" type="presParOf" srcId="{09F5911B-D90E-4BAE-9496-3691BE1375C2}" destId="{4DF04640-8B06-46F3-8163-FD740A5B37A5}" srcOrd="3" destOrd="0" presId="urn:microsoft.com/office/officeart/2005/8/layout/vList2"/>
    <dgm:cxn modelId="{78BDE332-D8DE-401B-B46E-51E9962979AC}" type="presParOf" srcId="{09F5911B-D90E-4BAE-9496-3691BE1375C2}" destId="{843C74FB-28BD-4143-B77C-3BE4CDA1C631}" srcOrd="4" destOrd="0" presId="urn:microsoft.com/office/officeart/2005/8/layout/vList2"/>
    <dgm:cxn modelId="{A995EF03-246F-4C34-942E-859C9E4080CA}" type="presParOf" srcId="{09F5911B-D90E-4BAE-9496-3691BE1375C2}" destId="{80EEFBF9-5C7F-4420-8669-66A1634A0134}" srcOrd="5" destOrd="0" presId="urn:microsoft.com/office/officeart/2005/8/layout/vList2"/>
    <dgm:cxn modelId="{8C427986-84DD-4451-8D17-52EE208030FB}" type="presParOf" srcId="{09F5911B-D90E-4BAE-9496-3691BE1375C2}" destId="{2DADDB45-2832-4529-8B22-2DBA3E7F1E0D}" srcOrd="6" destOrd="0" presId="urn:microsoft.com/office/officeart/2005/8/layout/vList2"/>
    <dgm:cxn modelId="{21FC1581-6FA9-4FDE-9535-99E60866D7FB}" type="presParOf" srcId="{09F5911B-D90E-4BAE-9496-3691BE1375C2}" destId="{CCDB13AD-EDA6-4C0C-85A5-95892D63D90F}" srcOrd="7" destOrd="0" presId="urn:microsoft.com/office/officeart/2005/8/layout/vList2"/>
    <dgm:cxn modelId="{888BA1DB-4602-4BCA-BBA3-C8221314E413}" type="presParOf" srcId="{09F5911B-D90E-4BAE-9496-3691BE1375C2}" destId="{3901DFFC-5308-4BEA-967F-4EBBF4BAA44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E09ADE-60F1-4372-B705-AD27CE633C67}"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B0A46911-3E72-4616-BE93-9990F23584E5}">
      <dgm:prSet/>
      <dgm:spPr>
        <a:solidFill>
          <a:srgbClr val="7030A0"/>
        </a:solidFill>
      </dgm:spPr>
      <dgm:t>
        <a:bodyPr/>
        <a:lstStyle/>
        <a:p>
          <a:pPr rtl="0"/>
          <a:r>
            <a:rPr lang="en-US" dirty="0" smtClean="0"/>
            <a:t>Django offers lots of features and is a new emerging technology of the future. Since it is based on </a:t>
          </a:r>
          <a:r>
            <a:rPr lang="en-US" b="1" dirty="0" smtClean="0"/>
            <a:t>python</a:t>
          </a:r>
          <a:r>
            <a:rPr lang="en-US" dirty="0" smtClean="0"/>
            <a:t>, which itself is a very powerful language and also is going to be used in the future extensively, therefore, it is worthwhile to learn Django.</a:t>
          </a:r>
          <a:endParaRPr lang="en-US" dirty="0"/>
        </a:p>
      </dgm:t>
    </dgm:pt>
    <dgm:pt modelId="{7F6868AE-1FB9-43FC-A152-8735E00CD6AF}" type="parTrans" cxnId="{9ED0B8EC-E00F-40DD-841A-D0ED9837A5AF}">
      <dgm:prSet/>
      <dgm:spPr/>
      <dgm:t>
        <a:bodyPr/>
        <a:lstStyle/>
        <a:p>
          <a:endParaRPr lang="en-US"/>
        </a:p>
      </dgm:t>
    </dgm:pt>
    <dgm:pt modelId="{D33A4F3D-0788-414B-ACFC-279E8E4D456D}" type="sibTrans" cxnId="{9ED0B8EC-E00F-40DD-841A-D0ED9837A5AF}">
      <dgm:prSet/>
      <dgm:spPr/>
      <dgm:t>
        <a:bodyPr/>
        <a:lstStyle/>
        <a:p>
          <a:endParaRPr lang="en-US"/>
        </a:p>
      </dgm:t>
    </dgm:pt>
    <dgm:pt modelId="{2CC49862-1C2A-4471-8DEF-6FF0D1E8598D}" type="pres">
      <dgm:prSet presAssocID="{3DE09ADE-60F1-4372-B705-AD27CE633C67}" presName="linearFlow" presStyleCnt="0">
        <dgm:presLayoutVars>
          <dgm:dir/>
          <dgm:resizeHandles val="exact"/>
        </dgm:presLayoutVars>
      </dgm:prSet>
      <dgm:spPr/>
      <dgm:t>
        <a:bodyPr/>
        <a:lstStyle/>
        <a:p>
          <a:endParaRPr lang="en-US"/>
        </a:p>
      </dgm:t>
    </dgm:pt>
    <dgm:pt modelId="{6ACB408E-061A-4CC5-B4CE-BF4B1E437AAC}" type="pres">
      <dgm:prSet presAssocID="{B0A46911-3E72-4616-BE93-9990F23584E5}" presName="composite" presStyleCnt="0"/>
      <dgm:spPr/>
    </dgm:pt>
    <dgm:pt modelId="{2D02D1FA-4331-4692-B69F-7CB557FFBFA2}" type="pres">
      <dgm:prSet presAssocID="{B0A46911-3E72-4616-BE93-9990F23584E5}" presName="imgShp" presStyleLbl="fgImgPlace1" presStyleIdx="0" presStyleCnt="1"/>
      <dgm:spPr>
        <a:blipFill rotWithShape="1">
          <a:blip xmlns:r="http://schemas.openxmlformats.org/officeDocument/2006/relationships" r:embed="rId1"/>
          <a:stretch>
            <a:fillRect/>
          </a:stretch>
        </a:blipFill>
      </dgm:spPr>
    </dgm:pt>
    <dgm:pt modelId="{C4751546-E223-4357-84F7-4E037E978A82}" type="pres">
      <dgm:prSet presAssocID="{B0A46911-3E72-4616-BE93-9990F23584E5}" presName="txShp" presStyleLbl="node1" presStyleIdx="0" presStyleCnt="1" custScaleX="112478" custScaleY="82140">
        <dgm:presLayoutVars>
          <dgm:bulletEnabled val="1"/>
        </dgm:presLayoutVars>
      </dgm:prSet>
      <dgm:spPr/>
      <dgm:t>
        <a:bodyPr/>
        <a:lstStyle/>
        <a:p>
          <a:endParaRPr lang="en-US"/>
        </a:p>
      </dgm:t>
    </dgm:pt>
  </dgm:ptLst>
  <dgm:cxnLst>
    <dgm:cxn modelId="{117D0A47-5749-4783-BF2F-09D172ED19AB}" type="presOf" srcId="{3DE09ADE-60F1-4372-B705-AD27CE633C67}" destId="{2CC49862-1C2A-4471-8DEF-6FF0D1E8598D}" srcOrd="0" destOrd="0" presId="urn:microsoft.com/office/officeart/2005/8/layout/vList3"/>
    <dgm:cxn modelId="{313661D4-4F1B-4A15-A469-DCB84AF987C3}" type="presOf" srcId="{B0A46911-3E72-4616-BE93-9990F23584E5}" destId="{C4751546-E223-4357-84F7-4E037E978A82}" srcOrd="0" destOrd="0" presId="urn:microsoft.com/office/officeart/2005/8/layout/vList3"/>
    <dgm:cxn modelId="{9ED0B8EC-E00F-40DD-841A-D0ED9837A5AF}" srcId="{3DE09ADE-60F1-4372-B705-AD27CE633C67}" destId="{B0A46911-3E72-4616-BE93-9990F23584E5}" srcOrd="0" destOrd="0" parTransId="{7F6868AE-1FB9-43FC-A152-8735E00CD6AF}" sibTransId="{D33A4F3D-0788-414B-ACFC-279E8E4D456D}"/>
    <dgm:cxn modelId="{6C76F70C-1A07-428A-9022-D4CBA74CBF4C}" type="presParOf" srcId="{2CC49862-1C2A-4471-8DEF-6FF0D1E8598D}" destId="{6ACB408E-061A-4CC5-B4CE-BF4B1E437AAC}" srcOrd="0" destOrd="0" presId="urn:microsoft.com/office/officeart/2005/8/layout/vList3"/>
    <dgm:cxn modelId="{3630E66C-F04F-4D28-B176-4F02B926931B}" type="presParOf" srcId="{6ACB408E-061A-4CC5-B4CE-BF4B1E437AAC}" destId="{2D02D1FA-4331-4692-B69F-7CB557FFBFA2}" srcOrd="0" destOrd="0" presId="urn:microsoft.com/office/officeart/2005/8/layout/vList3"/>
    <dgm:cxn modelId="{CD4946FE-7AFA-40D4-9034-9014E82851FF}" type="presParOf" srcId="{6ACB408E-061A-4CC5-B4CE-BF4B1E437AAC}" destId="{C4751546-E223-4357-84F7-4E037E978A82}"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CF26118-32AE-4B11-9E46-88EF0F943E5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7F365C7-AA5A-4F05-ADF7-ACDDA2F61687}">
      <dgm:prSet/>
      <dgm:spPr/>
      <dgm:t>
        <a:bodyPr/>
        <a:lstStyle/>
        <a:p>
          <a:pPr algn="just" rtl="0"/>
          <a:r>
            <a:rPr lang="en-US" dirty="0" smtClean="0"/>
            <a:t>Django is a high-level Python web framework that enables rapid development of secure and maintainable websites. Built by experienced developers, Django takes care of much of the hassle of web development, so you can focus on writing your app without needing to reinvent the wheel.</a:t>
          </a:r>
          <a:endParaRPr lang="en-US" dirty="0"/>
        </a:p>
      </dgm:t>
    </dgm:pt>
    <dgm:pt modelId="{4A4817BE-7FD9-4FDD-941A-791BCC1011BD}" type="parTrans" cxnId="{2A3F317A-570A-4F02-A1CB-9C56E0457369}">
      <dgm:prSet/>
      <dgm:spPr/>
      <dgm:t>
        <a:bodyPr/>
        <a:lstStyle/>
        <a:p>
          <a:endParaRPr lang="en-US"/>
        </a:p>
      </dgm:t>
    </dgm:pt>
    <dgm:pt modelId="{A35EB93C-4FCA-4A80-A099-4D4AB8811576}" type="sibTrans" cxnId="{2A3F317A-570A-4F02-A1CB-9C56E0457369}">
      <dgm:prSet/>
      <dgm:spPr/>
      <dgm:t>
        <a:bodyPr/>
        <a:lstStyle/>
        <a:p>
          <a:endParaRPr lang="en-US"/>
        </a:p>
      </dgm:t>
    </dgm:pt>
    <dgm:pt modelId="{02518A69-CB39-4E64-B3E7-DC407D13F3CA}" type="pres">
      <dgm:prSet presAssocID="{1CF26118-32AE-4B11-9E46-88EF0F943E5D}" presName="linear" presStyleCnt="0">
        <dgm:presLayoutVars>
          <dgm:animLvl val="lvl"/>
          <dgm:resizeHandles val="exact"/>
        </dgm:presLayoutVars>
      </dgm:prSet>
      <dgm:spPr/>
      <dgm:t>
        <a:bodyPr/>
        <a:lstStyle/>
        <a:p>
          <a:endParaRPr lang="en-US"/>
        </a:p>
      </dgm:t>
    </dgm:pt>
    <dgm:pt modelId="{1CF1402C-F705-4AAE-99BC-D56D825B87E4}" type="pres">
      <dgm:prSet presAssocID="{B7F365C7-AA5A-4F05-ADF7-ACDDA2F61687}" presName="parentText" presStyleLbl="node1" presStyleIdx="0" presStyleCnt="1" custLinFactNeighborY="-7126">
        <dgm:presLayoutVars>
          <dgm:chMax val="0"/>
          <dgm:bulletEnabled val="1"/>
        </dgm:presLayoutVars>
      </dgm:prSet>
      <dgm:spPr/>
      <dgm:t>
        <a:bodyPr/>
        <a:lstStyle/>
        <a:p>
          <a:endParaRPr lang="en-US"/>
        </a:p>
      </dgm:t>
    </dgm:pt>
  </dgm:ptLst>
  <dgm:cxnLst>
    <dgm:cxn modelId="{2A3F317A-570A-4F02-A1CB-9C56E0457369}" srcId="{1CF26118-32AE-4B11-9E46-88EF0F943E5D}" destId="{B7F365C7-AA5A-4F05-ADF7-ACDDA2F61687}" srcOrd="0" destOrd="0" parTransId="{4A4817BE-7FD9-4FDD-941A-791BCC1011BD}" sibTransId="{A35EB93C-4FCA-4A80-A099-4D4AB8811576}"/>
    <dgm:cxn modelId="{C9EA2004-2B7E-4293-BEDE-C8773B4EFAD0}" type="presOf" srcId="{1CF26118-32AE-4B11-9E46-88EF0F943E5D}" destId="{02518A69-CB39-4E64-B3E7-DC407D13F3CA}" srcOrd="0" destOrd="0" presId="urn:microsoft.com/office/officeart/2005/8/layout/vList2"/>
    <dgm:cxn modelId="{9A91C56E-E913-479A-B9FC-9A9DCE3CAC61}" type="presOf" srcId="{B7F365C7-AA5A-4F05-ADF7-ACDDA2F61687}" destId="{1CF1402C-F705-4AAE-99BC-D56D825B87E4}" srcOrd="0" destOrd="0" presId="urn:microsoft.com/office/officeart/2005/8/layout/vList2"/>
    <dgm:cxn modelId="{D92BAEB4-F173-44D8-AAE8-FFB0511082B2}" type="presParOf" srcId="{02518A69-CB39-4E64-B3E7-DC407D13F3CA}" destId="{1CF1402C-F705-4AAE-99BC-D56D825B87E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667273E-C1AB-4465-AD1C-7D318F82221F}"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B7DB8740-BEE7-4252-B4C1-966D44442871}">
      <dgm:prSet/>
      <dgm:spPr>
        <a:solidFill>
          <a:schemeClr val="accent2">
            <a:lumMod val="75000"/>
          </a:schemeClr>
        </a:solidFill>
      </dgm:spPr>
      <dgm:t>
        <a:bodyPr/>
        <a:lstStyle/>
        <a:p>
          <a:pPr rtl="0"/>
          <a:r>
            <a:rPr lang="en-US" b="1" dirty="0" smtClean="0"/>
            <a:t>URLs: </a:t>
          </a:r>
          <a:r>
            <a:rPr lang="en-US" dirty="0" smtClean="0"/>
            <a:t>While it is possible to process requests from every single URL via a single function, it is much more maintainable to write a separate view function to handle each resource. A URL mapper is used to redirect HTTP requests to the appropriate view based on the request URL. The URL mapper can also match particular patterns of strings or digits that appear in a URL and pass these to a view function as data.</a:t>
          </a:r>
          <a:endParaRPr lang="en-US" dirty="0"/>
        </a:p>
      </dgm:t>
    </dgm:pt>
    <dgm:pt modelId="{E90550E7-9F2C-47B7-9124-674852BD0288}" type="parTrans" cxnId="{FCFB65CF-8A60-4598-9E9D-B622C53EC85D}">
      <dgm:prSet/>
      <dgm:spPr/>
      <dgm:t>
        <a:bodyPr/>
        <a:lstStyle/>
        <a:p>
          <a:endParaRPr lang="en-US"/>
        </a:p>
      </dgm:t>
    </dgm:pt>
    <dgm:pt modelId="{414D964E-AD09-45AD-8E1E-3F60A1E0F7D3}" type="sibTrans" cxnId="{FCFB65CF-8A60-4598-9E9D-B622C53EC85D}">
      <dgm:prSet/>
      <dgm:spPr/>
      <dgm:t>
        <a:bodyPr/>
        <a:lstStyle/>
        <a:p>
          <a:endParaRPr lang="en-US"/>
        </a:p>
      </dgm:t>
    </dgm:pt>
    <dgm:pt modelId="{EA5DA496-8B00-40C0-9EE8-13A587F23CB2}">
      <dgm:prSet/>
      <dgm:spPr>
        <a:solidFill>
          <a:schemeClr val="accent6">
            <a:lumMod val="75000"/>
          </a:schemeClr>
        </a:solidFill>
      </dgm:spPr>
      <dgm:t>
        <a:bodyPr/>
        <a:lstStyle/>
        <a:p>
          <a:pPr rtl="0"/>
          <a:r>
            <a:rPr lang="en-US" b="1" smtClean="0"/>
            <a:t>View:</a:t>
          </a:r>
          <a:r>
            <a:rPr lang="en-US" smtClean="0"/>
            <a:t> A view is a request handler function, which receives HTTP requests and returns HTTP responses. Views access the data needed to satisfy requests via </a:t>
          </a:r>
          <a:r>
            <a:rPr lang="en-US" i="1" smtClean="0"/>
            <a:t>models</a:t>
          </a:r>
          <a:r>
            <a:rPr lang="en-US" smtClean="0"/>
            <a:t>, and delegate the formatting of the response to </a:t>
          </a:r>
          <a:r>
            <a:rPr lang="en-US" i="1" smtClean="0"/>
            <a:t>templates</a:t>
          </a:r>
          <a:r>
            <a:rPr lang="en-US" smtClean="0"/>
            <a:t>.</a:t>
          </a:r>
          <a:endParaRPr lang="en-US"/>
        </a:p>
      </dgm:t>
    </dgm:pt>
    <dgm:pt modelId="{D8479327-C394-4CEF-BFA3-A0AE2CD9F11E}" type="parTrans" cxnId="{4BA9921B-42C5-441B-B957-D9DFB70463C9}">
      <dgm:prSet/>
      <dgm:spPr/>
      <dgm:t>
        <a:bodyPr/>
        <a:lstStyle/>
        <a:p>
          <a:endParaRPr lang="en-US"/>
        </a:p>
      </dgm:t>
    </dgm:pt>
    <dgm:pt modelId="{B91EA925-0141-405E-931B-ED0EB24FA93D}" type="sibTrans" cxnId="{4BA9921B-42C5-441B-B957-D9DFB70463C9}">
      <dgm:prSet/>
      <dgm:spPr/>
      <dgm:t>
        <a:bodyPr/>
        <a:lstStyle/>
        <a:p>
          <a:endParaRPr lang="en-US"/>
        </a:p>
      </dgm:t>
    </dgm:pt>
    <dgm:pt modelId="{E2A68487-4B80-42A2-AD19-7242083C3E7E}">
      <dgm:prSet/>
      <dgm:spPr>
        <a:solidFill>
          <a:schemeClr val="bg2">
            <a:lumMod val="25000"/>
          </a:schemeClr>
        </a:solidFill>
      </dgm:spPr>
      <dgm:t>
        <a:bodyPr/>
        <a:lstStyle/>
        <a:p>
          <a:pPr rtl="0"/>
          <a:r>
            <a:rPr lang="en-US" b="1" smtClean="0"/>
            <a:t>Models:</a:t>
          </a:r>
          <a:r>
            <a:rPr lang="en-US" smtClean="0"/>
            <a:t> Models are Python objects that define the structure of an application's data, and provide mechanisms to manage (add, modify, delete) and query records in the database. </a:t>
          </a:r>
          <a:endParaRPr lang="en-US"/>
        </a:p>
      </dgm:t>
    </dgm:pt>
    <dgm:pt modelId="{3D1399A1-12E4-4B51-AA9A-21166BDB371F}" type="parTrans" cxnId="{8B7CCDCE-7D89-45B8-A0B1-14B2C7B6CA9C}">
      <dgm:prSet/>
      <dgm:spPr/>
      <dgm:t>
        <a:bodyPr/>
        <a:lstStyle/>
        <a:p>
          <a:endParaRPr lang="en-US"/>
        </a:p>
      </dgm:t>
    </dgm:pt>
    <dgm:pt modelId="{759D7D86-A3C5-47E4-90EC-3F1175659EC9}" type="sibTrans" cxnId="{8B7CCDCE-7D89-45B8-A0B1-14B2C7B6CA9C}">
      <dgm:prSet/>
      <dgm:spPr/>
      <dgm:t>
        <a:bodyPr/>
        <a:lstStyle/>
        <a:p>
          <a:endParaRPr lang="en-US"/>
        </a:p>
      </dgm:t>
    </dgm:pt>
    <dgm:pt modelId="{DF007738-743C-4763-8240-E8866F796786}">
      <dgm:prSet/>
      <dgm:spPr>
        <a:solidFill>
          <a:schemeClr val="accent1">
            <a:lumMod val="75000"/>
          </a:schemeClr>
        </a:solidFill>
      </dgm:spPr>
      <dgm:t>
        <a:bodyPr/>
        <a:lstStyle/>
        <a:p>
          <a:pPr rtl="0"/>
          <a:r>
            <a:rPr lang="en-US" b="1" smtClean="0"/>
            <a:t>Templates:</a:t>
          </a:r>
          <a:r>
            <a:rPr lang="en-US" smtClean="0"/>
            <a:t> A template is a text file defining the structure or layout of a file (such as an HTML page), with placeholders used to represent actual content. A </a:t>
          </a:r>
          <a:r>
            <a:rPr lang="en-US" i="1" smtClean="0"/>
            <a:t>view</a:t>
          </a:r>
          <a:r>
            <a:rPr lang="en-US" smtClean="0"/>
            <a:t> can dynamically create an HTML page using an HTML template, populating it with data from a </a:t>
          </a:r>
          <a:r>
            <a:rPr lang="en-US" i="1" smtClean="0"/>
            <a:t>model</a:t>
          </a:r>
          <a:r>
            <a:rPr lang="en-US" smtClean="0"/>
            <a:t>. A template can be used to define the structure of any type of file; it doesn't have to be HTML!</a:t>
          </a:r>
          <a:endParaRPr lang="en-US"/>
        </a:p>
      </dgm:t>
    </dgm:pt>
    <dgm:pt modelId="{CA1E2950-B58D-4011-9AC5-22A8DAD80767}" type="parTrans" cxnId="{789208CE-030D-4615-BB26-16082A4EEDCB}">
      <dgm:prSet/>
      <dgm:spPr/>
      <dgm:t>
        <a:bodyPr/>
        <a:lstStyle/>
        <a:p>
          <a:endParaRPr lang="en-US"/>
        </a:p>
      </dgm:t>
    </dgm:pt>
    <dgm:pt modelId="{1D59B7A8-7635-4467-AF40-2B82E019FDCB}" type="sibTrans" cxnId="{789208CE-030D-4615-BB26-16082A4EEDCB}">
      <dgm:prSet/>
      <dgm:spPr/>
      <dgm:t>
        <a:bodyPr/>
        <a:lstStyle/>
        <a:p>
          <a:endParaRPr lang="en-US"/>
        </a:p>
      </dgm:t>
    </dgm:pt>
    <dgm:pt modelId="{50053F0C-62F3-422F-ADF7-F4D2832A6F1B}" type="pres">
      <dgm:prSet presAssocID="{E667273E-C1AB-4465-AD1C-7D318F82221F}" presName="Name0" presStyleCnt="0">
        <dgm:presLayoutVars>
          <dgm:dir/>
          <dgm:resizeHandles val="exact"/>
        </dgm:presLayoutVars>
      </dgm:prSet>
      <dgm:spPr/>
      <dgm:t>
        <a:bodyPr/>
        <a:lstStyle/>
        <a:p>
          <a:endParaRPr lang="en-US"/>
        </a:p>
      </dgm:t>
    </dgm:pt>
    <dgm:pt modelId="{80154144-1223-4AE8-A109-408125015BEB}" type="pres">
      <dgm:prSet presAssocID="{E667273E-C1AB-4465-AD1C-7D318F82221F}" presName="fgShape" presStyleLbl="fgShp" presStyleIdx="0" presStyleCnt="1"/>
      <dgm:spPr/>
    </dgm:pt>
    <dgm:pt modelId="{1477F20A-6796-4F74-857C-32331848D52D}" type="pres">
      <dgm:prSet presAssocID="{E667273E-C1AB-4465-AD1C-7D318F82221F}" presName="linComp" presStyleCnt="0"/>
      <dgm:spPr/>
    </dgm:pt>
    <dgm:pt modelId="{AEE00967-CDEE-4CE3-9F43-83AA6CAE8D50}" type="pres">
      <dgm:prSet presAssocID="{B7DB8740-BEE7-4252-B4C1-966D44442871}" presName="compNode" presStyleCnt="0"/>
      <dgm:spPr/>
    </dgm:pt>
    <dgm:pt modelId="{6DC6B9C4-E6B0-46C5-BDAB-B6221E6965EF}" type="pres">
      <dgm:prSet presAssocID="{B7DB8740-BEE7-4252-B4C1-966D44442871}" presName="bkgdShape" presStyleLbl="node1" presStyleIdx="0" presStyleCnt="4"/>
      <dgm:spPr/>
      <dgm:t>
        <a:bodyPr/>
        <a:lstStyle/>
        <a:p>
          <a:endParaRPr lang="en-US"/>
        </a:p>
      </dgm:t>
    </dgm:pt>
    <dgm:pt modelId="{E826EBFE-4DD6-46CC-BEC2-94EA5B3061B7}" type="pres">
      <dgm:prSet presAssocID="{B7DB8740-BEE7-4252-B4C1-966D44442871}" presName="nodeTx" presStyleLbl="node1" presStyleIdx="0" presStyleCnt="4">
        <dgm:presLayoutVars>
          <dgm:bulletEnabled val="1"/>
        </dgm:presLayoutVars>
      </dgm:prSet>
      <dgm:spPr/>
      <dgm:t>
        <a:bodyPr/>
        <a:lstStyle/>
        <a:p>
          <a:endParaRPr lang="en-US"/>
        </a:p>
      </dgm:t>
    </dgm:pt>
    <dgm:pt modelId="{86A5258F-7959-4680-8875-DA28FFF24AFD}" type="pres">
      <dgm:prSet presAssocID="{B7DB8740-BEE7-4252-B4C1-966D44442871}" presName="invisiNode" presStyleLbl="node1" presStyleIdx="0" presStyleCnt="4"/>
      <dgm:spPr/>
    </dgm:pt>
    <dgm:pt modelId="{E8048291-A729-4669-A3BE-CB21AC325A02}" type="pres">
      <dgm:prSet presAssocID="{B7DB8740-BEE7-4252-B4C1-966D44442871}" presName="imagNode" presStyleLbl="fgImgPlace1" presStyleIdx="0" presStyleCnt="4"/>
      <dgm:spPr>
        <a:blipFill rotWithShape="1">
          <a:blip xmlns:r="http://schemas.openxmlformats.org/officeDocument/2006/relationships" r:embed="rId1"/>
          <a:stretch>
            <a:fillRect/>
          </a:stretch>
        </a:blipFill>
      </dgm:spPr>
      <dgm:t>
        <a:bodyPr/>
        <a:lstStyle/>
        <a:p>
          <a:endParaRPr lang="en-US"/>
        </a:p>
      </dgm:t>
    </dgm:pt>
    <dgm:pt modelId="{6C9CF9CC-DACF-4F54-AC01-1F5C29F5EE06}" type="pres">
      <dgm:prSet presAssocID="{414D964E-AD09-45AD-8E1E-3F60A1E0F7D3}" presName="sibTrans" presStyleLbl="sibTrans2D1" presStyleIdx="0" presStyleCnt="0"/>
      <dgm:spPr/>
      <dgm:t>
        <a:bodyPr/>
        <a:lstStyle/>
        <a:p>
          <a:endParaRPr lang="en-US"/>
        </a:p>
      </dgm:t>
    </dgm:pt>
    <dgm:pt modelId="{24E966DA-A0CC-47B8-A3CF-0D264A5B960F}" type="pres">
      <dgm:prSet presAssocID="{EA5DA496-8B00-40C0-9EE8-13A587F23CB2}" presName="compNode" presStyleCnt="0"/>
      <dgm:spPr/>
    </dgm:pt>
    <dgm:pt modelId="{CF829117-1083-4A40-A78D-5A450551D517}" type="pres">
      <dgm:prSet presAssocID="{EA5DA496-8B00-40C0-9EE8-13A587F23CB2}" presName="bkgdShape" presStyleLbl="node1" presStyleIdx="1" presStyleCnt="4"/>
      <dgm:spPr/>
      <dgm:t>
        <a:bodyPr/>
        <a:lstStyle/>
        <a:p>
          <a:endParaRPr lang="en-US"/>
        </a:p>
      </dgm:t>
    </dgm:pt>
    <dgm:pt modelId="{CACB0E51-A210-414C-BF60-7325B868F1F2}" type="pres">
      <dgm:prSet presAssocID="{EA5DA496-8B00-40C0-9EE8-13A587F23CB2}" presName="nodeTx" presStyleLbl="node1" presStyleIdx="1" presStyleCnt="4">
        <dgm:presLayoutVars>
          <dgm:bulletEnabled val="1"/>
        </dgm:presLayoutVars>
      </dgm:prSet>
      <dgm:spPr/>
      <dgm:t>
        <a:bodyPr/>
        <a:lstStyle/>
        <a:p>
          <a:endParaRPr lang="en-US"/>
        </a:p>
      </dgm:t>
    </dgm:pt>
    <dgm:pt modelId="{A30D8F80-7D0D-4147-ADA3-8958F99EEEA5}" type="pres">
      <dgm:prSet presAssocID="{EA5DA496-8B00-40C0-9EE8-13A587F23CB2}" presName="invisiNode" presStyleLbl="node1" presStyleIdx="1" presStyleCnt="4"/>
      <dgm:spPr/>
    </dgm:pt>
    <dgm:pt modelId="{B1E9E9A0-C6AE-457A-A990-4CF5167831FF}" type="pres">
      <dgm:prSet presAssocID="{EA5DA496-8B00-40C0-9EE8-13A587F23CB2}" presName="imagNode" presStyleLbl="fgImgPlace1" presStyleIdx="1" presStyleCnt="4"/>
      <dgm:spPr>
        <a:blipFill rotWithShape="1">
          <a:blip xmlns:r="http://schemas.openxmlformats.org/officeDocument/2006/relationships" r:embed="rId2"/>
          <a:stretch>
            <a:fillRect/>
          </a:stretch>
        </a:blipFill>
      </dgm:spPr>
      <dgm:t>
        <a:bodyPr/>
        <a:lstStyle/>
        <a:p>
          <a:endParaRPr lang="en-US"/>
        </a:p>
      </dgm:t>
    </dgm:pt>
    <dgm:pt modelId="{26D98FB0-C9B8-49EB-8821-0B706670C177}" type="pres">
      <dgm:prSet presAssocID="{B91EA925-0141-405E-931B-ED0EB24FA93D}" presName="sibTrans" presStyleLbl="sibTrans2D1" presStyleIdx="0" presStyleCnt="0"/>
      <dgm:spPr/>
      <dgm:t>
        <a:bodyPr/>
        <a:lstStyle/>
        <a:p>
          <a:endParaRPr lang="en-US"/>
        </a:p>
      </dgm:t>
    </dgm:pt>
    <dgm:pt modelId="{26619BB1-D48D-46EF-9C4E-485D26FD32EB}" type="pres">
      <dgm:prSet presAssocID="{E2A68487-4B80-42A2-AD19-7242083C3E7E}" presName="compNode" presStyleCnt="0"/>
      <dgm:spPr/>
    </dgm:pt>
    <dgm:pt modelId="{8E1B9944-4A77-4B3C-BC8F-1728416D380C}" type="pres">
      <dgm:prSet presAssocID="{E2A68487-4B80-42A2-AD19-7242083C3E7E}" presName="bkgdShape" presStyleLbl="node1" presStyleIdx="2" presStyleCnt="4"/>
      <dgm:spPr/>
      <dgm:t>
        <a:bodyPr/>
        <a:lstStyle/>
        <a:p>
          <a:endParaRPr lang="en-US"/>
        </a:p>
      </dgm:t>
    </dgm:pt>
    <dgm:pt modelId="{6238886F-F03A-4EC9-890B-48DF5684C767}" type="pres">
      <dgm:prSet presAssocID="{E2A68487-4B80-42A2-AD19-7242083C3E7E}" presName="nodeTx" presStyleLbl="node1" presStyleIdx="2" presStyleCnt="4">
        <dgm:presLayoutVars>
          <dgm:bulletEnabled val="1"/>
        </dgm:presLayoutVars>
      </dgm:prSet>
      <dgm:spPr/>
      <dgm:t>
        <a:bodyPr/>
        <a:lstStyle/>
        <a:p>
          <a:endParaRPr lang="en-US"/>
        </a:p>
      </dgm:t>
    </dgm:pt>
    <dgm:pt modelId="{F913772F-C9E7-4A67-9BDB-97CA5134FB7D}" type="pres">
      <dgm:prSet presAssocID="{E2A68487-4B80-42A2-AD19-7242083C3E7E}" presName="invisiNode" presStyleLbl="node1" presStyleIdx="2" presStyleCnt="4"/>
      <dgm:spPr/>
    </dgm:pt>
    <dgm:pt modelId="{4A8FBF63-0529-4E45-86D5-A6DB882F1FB0}" type="pres">
      <dgm:prSet presAssocID="{E2A68487-4B80-42A2-AD19-7242083C3E7E}" presName="imagNode" presStyleLbl="fgImgPlace1" presStyleIdx="2" presStyleCnt="4"/>
      <dgm:spPr>
        <a:blipFill rotWithShape="1">
          <a:blip xmlns:r="http://schemas.openxmlformats.org/officeDocument/2006/relationships" r:embed="rId3"/>
          <a:stretch>
            <a:fillRect/>
          </a:stretch>
        </a:blipFill>
      </dgm:spPr>
      <dgm:t>
        <a:bodyPr/>
        <a:lstStyle/>
        <a:p>
          <a:endParaRPr lang="en-US"/>
        </a:p>
      </dgm:t>
    </dgm:pt>
    <dgm:pt modelId="{D8C02083-1BE4-4FA1-A908-D3E9D8BC1EC3}" type="pres">
      <dgm:prSet presAssocID="{759D7D86-A3C5-47E4-90EC-3F1175659EC9}" presName="sibTrans" presStyleLbl="sibTrans2D1" presStyleIdx="0" presStyleCnt="0"/>
      <dgm:spPr/>
      <dgm:t>
        <a:bodyPr/>
        <a:lstStyle/>
        <a:p>
          <a:endParaRPr lang="en-US"/>
        </a:p>
      </dgm:t>
    </dgm:pt>
    <dgm:pt modelId="{BA0786A9-5609-4987-B44A-74BEDCF65CA5}" type="pres">
      <dgm:prSet presAssocID="{DF007738-743C-4763-8240-E8866F796786}" presName="compNode" presStyleCnt="0"/>
      <dgm:spPr/>
    </dgm:pt>
    <dgm:pt modelId="{57516D86-5041-4109-94AC-16A71A5AB193}" type="pres">
      <dgm:prSet presAssocID="{DF007738-743C-4763-8240-E8866F796786}" presName="bkgdShape" presStyleLbl="node1" presStyleIdx="3" presStyleCnt="4"/>
      <dgm:spPr/>
      <dgm:t>
        <a:bodyPr/>
        <a:lstStyle/>
        <a:p>
          <a:endParaRPr lang="en-US"/>
        </a:p>
      </dgm:t>
    </dgm:pt>
    <dgm:pt modelId="{9D320987-8F75-4206-828E-1AC246B5056C}" type="pres">
      <dgm:prSet presAssocID="{DF007738-743C-4763-8240-E8866F796786}" presName="nodeTx" presStyleLbl="node1" presStyleIdx="3" presStyleCnt="4">
        <dgm:presLayoutVars>
          <dgm:bulletEnabled val="1"/>
        </dgm:presLayoutVars>
      </dgm:prSet>
      <dgm:spPr/>
      <dgm:t>
        <a:bodyPr/>
        <a:lstStyle/>
        <a:p>
          <a:endParaRPr lang="en-US"/>
        </a:p>
      </dgm:t>
    </dgm:pt>
    <dgm:pt modelId="{EA2AD409-A2BE-4681-9FB0-16E1EF55C46D}" type="pres">
      <dgm:prSet presAssocID="{DF007738-743C-4763-8240-E8866F796786}" presName="invisiNode" presStyleLbl="node1" presStyleIdx="3" presStyleCnt="4"/>
      <dgm:spPr/>
    </dgm:pt>
    <dgm:pt modelId="{CB57EEA5-C9BF-449D-AD24-D35DC23C26DC}" type="pres">
      <dgm:prSet presAssocID="{DF007738-743C-4763-8240-E8866F796786}" presName="imagNode" presStyleLbl="fgImgPlace1" presStyleIdx="3" presStyleCnt="4"/>
      <dgm:spPr>
        <a:blipFill rotWithShape="1">
          <a:blip xmlns:r="http://schemas.openxmlformats.org/officeDocument/2006/relationships" r:embed="rId4"/>
          <a:stretch>
            <a:fillRect/>
          </a:stretch>
        </a:blipFill>
      </dgm:spPr>
      <dgm:t>
        <a:bodyPr/>
        <a:lstStyle/>
        <a:p>
          <a:endParaRPr lang="en-US"/>
        </a:p>
      </dgm:t>
    </dgm:pt>
  </dgm:ptLst>
  <dgm:cxnLst>
    <dgm:cxn modelId="{EEBDC902-5176-4EF8-87A1-0167D93B1C81}" type="presOf" srcId="{E667273E-C1AB-4465-AD1C-7D318F82221F}" destId="{50053F0C-62F3-422F-ADF7-F4D2832A6F1B}" srcOrd="0" destOrd="0" presId="urn:microsoft.com/office/officeart/2005/8/layout/hList7"/>
    <dgm:cxn modelId="{BF42FD0F-8C82-4B21-8F89-16F211BF0E28}" type="presOf" srcId="{B91EA925-0141-405E-931B-ED0EB24FA93D}" destId="{26D98FB0-C9B8-49EB-8821-0B706670C177}" srcOrd="0" destOrd="0" presId="urn:microsoft.com/office/officeart/2005/8/layout/hList7"/>
    <dgm:cxn modelId="{E6D59D6D-ECC4-4F68-86CC-B8F4B6C6D7A1}" type="presOf" srcId="{DF007738-743C-4763-8240-E8866F796786}" destId="{9D320987-8F75-4206-828E-1AC246B5056C}" srcOrd="1" destOrd="0" presId="urn:microsoft.com/office/officeart/2005/8/layout/hList7"/>
    <dgm:cxn modelId="{329414F8-EAD5-4E99-B5B1-E29EE55F2135}" type="presOf" srcId="{E2A68487-4B80-42A2-AD19-7242083C3E7E}" destId="{8E1B9944-4A77-4B3C-BC8F-1728416D380C}" srcOrd="0" destOrd="0" presId="urn:microsoft.com/office/officeart/2005/8/layout/hList7"/>
    <dgm:cxn modelId="{C800693F-9686-4E42-98B8-6A58FA60163E}" type="presOf" srcId="{EA5DA496-8B00-40C0-9EE8-13A587F23CB2}" destId="{CACB0E51-A210-414C-BF60-7325B868F1F2}" srcOrd="1" destOrd="0" presId="urn:microsoft.com/office/officeart/2005/8/layout/hList7"/>
    <dgm:cxn modelId="{BF9251DC-F1B4-4B80-86DC-787E46DA9675}" type="presOf" srcId="{414D964E-AD09-45AD-8E1E-3F60A1E0F7D3}" destId="{6C9CF9CC-DACF-4F54-AC01-1F5C29F5EE06}" srcOrd="0" destOrd="0" presId="urn:microsoft.com/office/officeart/2005/8/layout/hList7"/>
    <dgm:cxn modelId="{92E43E0B-3E5C-4CCE-8FB1-664909253F47}" type="presOf" srcId="{E2A68487-4B80-42A2-AD19-7242083C3E7E}" destId="{6238886F-F03A-4EC9-890B-48DF5684C767}" srcOrd="1" destOrd="0" presId="urn:microsoft.com/office/officeart/2005/8/layout/hList7"/>
    <dgm:cxn modelId="{FCFB65CF-8A60-4598-9E9D-B622C53EC85D}" srcId="{E667273E-C1AB-4465-AD1C-7D318F82221F}" destId="{B7DB8740-BEE7-4252-B4C1-966D44442871}" srcOrd="0" destOrd="0" parTransId="{E90550E7-9F2C-47B7-9124-674852BD0288}" sibTransId="{414D964E-AD09-45AD-8E1E-3F60A1E0F7D3}"/>
    <dgm:cxn modelId="{4BA9921B-42C5-441B-B957-D9DFB70463C9}" srcId="{E667273E-C1AB-4465-AD1C-7D318F82221F}" destId="{EA5DA496-8B00-40C0-9EE8-13A587F23CB2}" srcOrd="1" destOrd="0" parTransId="{D8479327-C394-4CEF-BFA3-A0AE2CD9F11E}" sibTransId="{B91EA925-0141-405E-931B-ED0EB24FA93D}"/>
    <dgm:cxn modelId="{F9F6F91B-C08C-439D-B482-8F9C2371B7A4}" type="presOf" srcId="{B7DB8740-BEE7-4252-B4C1-966D44442871}" destId="{6DC6B9C4-E6B0-46C5-BDAB-B6221E6965EF}" srcOrd="0" destOrd="0" presId="urn:microsoft.com/office/officeart/2005/8/layout/hList7"/>
    <dgm:cxn modelId="{DC548680-DEED-426F-8E3A-98D329C3DCCC}" type="presOf" srcId="{759D7D86-A3C5-47E4-90EC-3F1175659EC9}" destId="{D8C02083-1BE4-4FA1-A908-D3E9D8BC1EC3}" srcOrd="0" destOrd="0" presId="urn:microsoft.com/office/officeart/2005/8/layout/hList7"/>
    <dgm:cxn modelId="{789208CE-030D-4615-BB26-16082A4EEDCB}" srcId="{E667273E-C1AB-4465-AD1C-7D318F82221F}" destId="{DF007738-743C-4763-8240-E8866F796786}" srcOrd="3" destOrd="0" parTransId="{CA1E2950-B58D-4011-9AC5-22A8DAD80767}" sibTransId="{1D59B7A8-7635-4467-AF40-2B82E019FDCB}"/>
    <dgm:cxn modelId="{96120EF2-7427-4758-9F88-9CCF83A4FC1F}" type="presOf" srcId="{B7DB8740-BEE7-4252-B4C1-966D44442871}" destId="{E826EBFE-4DD6-46CC-BEC2-94EA5B3061B7}" srcOrd="1" destOrd="0" presId="urn:microsoft.com/office/officeart/2005/8/layout/hList7"/>
    <dgm:cxn modelId="{94FFF6D7-3A12-4894-AE3E-72A7493B11ED}" type="presOf" srcId="{EA5DA496-8B00-40C0-9EE8-13A587F23CB2}" destId="{CF829117-1083-4A40-A78D-5A450551D517}" srcOrd="0" destOrd="0" presId="urn:microsoft.com/office/officeart/2005/8/layout/hList7"/>
    <dgm:cxn modelId="{347111FC-0A68-4CCF-BBD6-5C5ECC3E8493}" type="presOf" srcId="{DF007738-743C-4763-8240-E8866F796786}" destId="{57516D86-5041-4109-94AC-16A71A5AB193}" srcOrd="0" destOrd="0" presId="urn:microsoft.com/office/officeart/2005/8/layout/hList7"/>
    <dgm:cxn modelId="{8B7CCDCE-7D89-45B8-A0B1-14B2C7B6CA9C}" srcId="{E667273E-C1AB-4465-AD1C-7D318F82221F}" destId="{E2A68487-4B80-42A2-AD19-7242083C3E7E}" srcOrd="2" destOrd="0" parTransId="{3D1399A1-12E4-4B51-AA9A-21166BDB371F}" sibTransId="{759D7D86-A3C5-47E4-90EC-3F1175659EC9}"/>
    <dgm:cxn modelId="{753B9489-C00E-4522-8916-740D2DF52517}" type="presParOf" srcId="{50053F0C-62F3-422F-ADF7-F4D2832A6F1B}" destId="{80154144-1223-4AE8-A109-408125015BEB}" srcOrd="0" destOrd="0" presId="urn:microsoft.com/office/officeart/2005/8/layout/hList7"/>
    <dgm:cxn modelId="{CE39F934-6EF8-410D-B184-F82A51B13D49}" type="presParOf" srcId="{50053F0C-62F3-422F-ADF7-F4D2832A6F1B}" destId="{1477F20A-6796-4F74-857C-32331848D52D}" srcOrd="1" destOrd="0" presId="urn:microsoft.com/office/officeart/2005/8/layout/hList7"/>
    <dgm:cxn modelId="{DCFFEC7D-AC31-4AA6-8C9B-BE6D0248352E}" type="presParOf" srcId="{1477F20A-6796-4F74-857C-32331848D52D}" destId="{AEE00967-CDEE-4CE3-9F43-83AA6CAE8D50}" srcOrd="0" destOrd="0" presId="urn:microsoft.com/office/officeart/2005/8/layout/hList7"/>
    <dgm:cxn modelId="{C96573E0-D99E-4631-9323-41C17AFD3704}" type="presParOf" srcId="{AEE00967-CDEE-4CE3-9F43-83AA6CAE8D50}" destId="{6DC6B9C4-E6B0-46C5-BDAB-B6221E6965EF}" srcOrd="0" destOrd="0" presId="urn:microsoft.com/office/officeart/2005/8/layout/hList7"/>
    <dgm:cxn modelId="{DA8C0D2F-740B-4744-8AF1-79D6DF62430D}" type="presParOf" srcId="{AEE00967-CDEE-4CE3-9F43-83AA6CAE8D50}" destId="{E826EBFE-4DD6-46CC-BEC2-94EA5B3061B7}" srcOrd="1" destOrd="0" presId="urn:microsoft.com/office/officeart/2005/8/layout/hList7"/>
    <dgm:cxn modelId="{5EFB78BB-2456-48D9-8807-603475AD4BD7}" type="presParOf" srcId="{AEE00967-CDEE-4CE3-9F43-83AA6CAE8D50}" destId="{86A5258F-7959-4680-8875-DA28FFF24AFD}" srcOrd="2" destOrd="0" presId="urn:microsoft.com/office/officeart/2005/8/layout/hList7"/>
    <dgm:cxn modelId="{C391A476-72A5-4112-87F2-8FD48CD54E87}" type="presParOf" srcId="{AEE00967-CDEE-4CE3-9F43-83AA6CAE8D50}" destId="{E8048291-A729-4669-A3BE-CB21AC325A02}" srcOrd="3" destOrd="0" presId="urn:microsoft.com/office/officeart/2005/8/layout/hList7"/>
    <dgm:cxn modelId="{530EBB88-1E92-48B3-80B9-43466D94072B}" type="presParOf" srcId="{1477F20A-6796-4F74-857C-32331848D52D}" destId="{6C9CF9CC-DACF-4F54-AC01-1F5C29F5EE06}" srcOrd="1" destOrd="0" presId="urn:microsoft.com/office/officeart/2005/8/layout/hList7"/>
    <dgm:cxn modelId="{B05DF42A-37AF-44F5-BAEC-0E09D8680C35}" type="presParOf" srcId="{1477F20A-6796-4F74-857C-32331848D52D}" destId="{24E966DA-A0CC-47B8-A3CF-0D264A5B960F}" srcOrd="2" destOrd="0" presId="urn:microsoft.com/office/officeart/2005/8/layout/hList7"/>
    <dgm:cxn modelId="{ABF423F0-4863-4708-AF83-FED6770EDB84}" type="presParOf" srcId="{24E966DA-A0CC-47B8-A3CF-0D264A5B960F}" destId="{CF829117-1083-4A40-A78D-5A450551D517}" srcOrd="0" destOrd="0" presId="urn:microsoft.com/office/officeart/2005/8/layout/hList7"/>
    <dgm:cxn modelId="{E6E3E463-9A51-4095-B1B2-039F3850E3F2}" type="presParOf" srcId="{24E966DA-A0CC-47B8-A3CF-0D264A5B960F}" destId="{CACB0E51-A210-414C-BF60-7325B868F1F2}" srcOrd="1" destOrd="0" presId="urn:microsoft.com/office/officeart/2005/8/layout/hList7"/>
    <dgm:cxn modelId="{45734CFB-6092-4540-BFE5-C5E3C72DF67F}" type="presParOf" srcId="{24E966DA-A0CC-47B8-A3CF-0D264A5B960F}" destId="{A30D8F80-7D0D-4147-ADA3-8958F99EEEA5}" srcOrd="2" destOrd="0" presId="urn:microsoft.com/office/officeart/2005/8/layout/hList7"/>
    <dgm:cxn modelId="{B188075E-9752-4445-944E-5FD3878CB0FD}" type="presParOf" srcId="{24E966DA-A0CC-47B8-A3CF-0D264A5B960F}" destId="{B1E9E9A0-C6AE-457A-A990-4CF5167831FF}" srcOrd="3" destOrd="0" presId="urn:microsoft.com/office/officeart/2005/8/layout/hList7"/>
    <dgm:cxn modelId="{DB881A3C-033D-4925-AC00-EA20FA6A3990}" type="presParOf" srcId="{1477F20A-6796-4F74-857C-32331848D52D}" destId="{26D98FB0-C9B8-49EB-8821-0B706670C177}" srcOrd="3" destOrd="0" presId="urn:microsoft.com/office/officeart/2005/8/layout/hList7"/>
    <dgm:cxn modelId="{ABBFABE1-E39C-4232-AD6E-345EB785F1D8}" type="presParOf" srcId="{1477F20A-6796-4F74-857C-32331848D52D}" destId="{26619BB1-D48D-46EF-9C4E-485D26FD32EB}" srcOrd="4" destOrd="0" presId="urn:microsoft.com/office/officeart/2005/8/layout/hList7"/>
    <dgm:cxn modelId="{777717AD-4945-41FB-B58E-9C305B46BB0C}" type="presParOf" srcId="{26619BB1-D48D-46EF-9C4E-485D26FD32EB}" destId="{8E1B9944-4A77-4B3C-BC8F-1728416D380C}" srcOrd="0" destOrd="0" presId="urn:microsoft.com/office/officeart/2005/8/layout/hList7"/>
    <dgm:cxn modelId="{BB0A9654-ECD9-4FEB-A004-068F92D5ECEE}" type="presParOf" srcId="{26619BB1-D48D-46EF-9C4E-485D26FD32EB}" destId="{6238886F-F03A-4EC9-890B-48DF5684C767}" srcOrd="1" destOrd="0" presId="urn:microsoft.com/office/officeart/2005/8/layout/hList7"/>
    <dgm:cxn modelId="{29D42F27-5238-4ACD-B50F-619755EC8592}" type="presParOf" srcId="{26619BB1-D48D-46EF-9C4E-485D26FD32EB}" destId="{F913772F-C9E7-4A67-9BDB-97CA5134FB7D}" srcOrd="2" destOrd="0" presId="urn:microsoft.com/office/officeart/2005/8/layout/hList7"/>
    <dgm:cxn modelId="{6DFAFA76-05EA-4B86-BCE2-B8F603DF1923}" type="presParOf" srcId="{26619BB1-D48D-46EF-9C4E-485D26FD32EB}" destId="{4A8FBF63-0529-4E45-86D5-A6DB882F1FB0}" srcOrd="3" destOrd="0" presId="urn:microsoft.com/office/officeart/2005/8/layout/hList7"/>
    <dgm:cxn modelId="{B56B9A56-D64C-4959-8012-9C64BB7FBD4C}" type="presParOf" srcId="{1477F20A-6796-4F74-857C-32331848D52D}" destId="{D8C02083-1BE4-4FA1-A908-D3E9D8BC1EC3}" srcOrd="5" destOrd="0" presId="urn:microsoft.com/office/officeart/2005/8/layout/hList7"/>
    <dgm:cxn modelId="{D728FD08-EFF8-4BC8-A05D-D3176984A57F}" type="presParOf" srcId="{1477F20A-6796-4F74-857C-32331848D52D}" destId="{BA0786A9-5609-4987-B44A-74BEDCF65CA5}" srcOrd="6" destOrd="0" presId="urn:microsoft.com/office/officeart/2005/8/layout/hList7"/>
    <dgm:cxn modelId="{3BEFDCE0-834C-4751-9283-7A6B1535AD23}" type="presParOf" srcId="{BA0786A9-5609-4987-B44A-74BEDCF65CA5}" destId="{57516D86-5041-4109-94AC-16A71A5AB193}" srcOrd="0" destOrd="0" presId="urn:microsoft.com/office/officeart/2005/8/layout/hList7"/>
    <dgm:cxn modelId="{E7B03CF1-B11E-4A68-A87C-7B637FF47C22}" type="presParOf" srcId="{BA0786A9-5609-4987-B44A-74BEDCF65CA5}" destId="{9D320987-8F75-4206-828E-1AC246B5056C}" srcOrd="1" destOrd="0" presId="urn:microsoft.com/office/officeart/2005/8/layout/hList7"/>
    <dgm:cxn modelId="{980B3D2D-5669-4836-BEFA-EF25FAF7DBB5}" type="presParOf" srcId="{BA0786A9-5609-4987-B44A-74BEDCF65CA5}" destId="{EA2AD409-A2BE-4681-9FB0-16E1EF55C46D}" srcOrd="2" destOrd="0" presId="urn:microsoft.com/office/officeart/2005/8/layout/hList7"/>
    <dgm:cxn modelId="{CABDBDAA-F2DF-4E1B-99E7-5D32CCF7F29F}" type="presParOf" srcId="{BA0786A9-5609-4987-B44A-74BEDCF65CA5}" destId="{CB57EEA5-C9BF-449D-AD24-D35DC23C26DC}"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2B3F35F-9F6E-481C-A12E-0026C58FDAB3}" type="doc">
      <dgm:prSet loTypeId="urn:microsoft.com/office/officeart/2005/8/layout/vList2" loCatId="list" qsTypeId="urn:microsoft.com/office/officeart/2005/8/quickstyle/simple1" qsCatId="simple" csTypeId="urn:microsoft.com/office/officeart/2005/8/colors/accent2_1" csCatId="accent2"/>
      <dgm:spPr/>
      <dgm:t>
        <a:bodyPr/>
        <a:lstStyle/>
        <a:p>
          <a:endParaRPr lang="en-US"/>
        </a:p>
      </dgm:t>
    </dgm:pt>
    <dgm:pt modelId="{3F69A713-3E0F-4F18-8D73-B286F812EEE9}">
      <dgm:prSet/>
      <dgm:spPr/>
      <dgm:t>
        <a:bodyPr/>
        <a:lstStyle/>
        <a:p>
          <a:pPr rtl="0"/>
          <a:r>
            <a:rPr lang="en-US" dirty="0" smtClean="0"/>
            <a:t>Django template is a text document or Python string marked up that uses Django template language. </a:t>
          </a:r>
          <a:endParaRPr lang="en-US" dirty="0"/>
        </a:p>
      </dgm:t>
    </dgm:pt>
    <dgm:pt modelId="{BA475114-C93F-4AF8-9B9F-3CE1CC6F95C5}" type="parTrans" cxnId="{ADA7DCEE-372E-4EAD-95F8-DF6577C69E0B}">
      <dgm:prSet/>
      <dgm:spPr/>
      <dgm:t>
        <a:bodyPr/>
        <a:lstStyle/>
        <a:p>
          <a:endParaRPr lang="en-US"/>
        </a:p>
      </dgm:t>
    </dgm:pt>
    <dgm:pt modelId="{FD4250F9-4663-4733-8E23-F51F92A577C3}" type="sibTrans" cxnId="{ADA7DCEE-372E-4EAD-95F8-DF6577C69E0B}">
      <dgm:prSet/>
      <dgm:spPr/>
      <dgm:t>
        <a:bodyPr/>
        <a:lstStyle/>
        <a:p>
          <a:endParaRPr lang="en-US"/>
        </a:p>
      </dgm:t>
    </dgm:pt>
    <dgm:pt modelId="{FBF6012F-5908-400A-9ADD-F6E4F7D0A409}">
      <dgm:prSet/>
      <dgm:spPr/>
      <dgm:t>
        <a:bodyPr/>
        <a:lstStyle/>
        <a:p>
          <a:pPr rtl="0"/>
          <a:r>
            <a:rPr lang="en-US" dirty="0" smtClean="0"/>
            <a:t>Django keeps the logic and code separate from the design. It is essential to know that Django templates do not contain the embedded code of Python into HTML.</a:t>
          </a:r>
          <a:endParaRPr lang="en-US" dirty="0"/>
        </a:p>
      </dgm:t>
    </dgm:pt>
    <dgm:pt modelId="{94A7FBD4-B518-4B91-BE5B-01194EA5B371}" type="parTrans" cxnId="{0E520AB5-B5A7-472F-B9DC-DB3EA7E8163A}">
      <dgm:prSet/>
      <dgm:spPr/>
      <dgm:t>
        <a:bodyPr/>
        <a:lstStyle/>
        <a:p>
          <a:endParaRPr lang="en-US"/>
        </a:p>
      </dgm:t>
    </dgm:pt>
    <dgm:pt modelId="{CE394F60-05BF-487B-9546-B130B17C67B1}" type="sibTrans" cxnId="{0E520AB5-B5A7-472F-B9DC-DB3EA7E8163A}">
      <dgm:prSet/>
      <dgm:spPr/>
      <dgm:t>
        <a:bodyPr/>
        <a:lstStyle/>
        <a:p>
          <a:endParaRPr lang="en-US"/>
        </a:p>
      </dgm:t>
    </dgm:pt>
    <dgm:pt modelId="{6F5103F5-BB34-4E88-9B8C-73EDE8099605}">
      <dgm:prSet/>
      <dgm:spPr/>
      <dgm:t>
        <a:bodyPr/>
        <a:lstStyle/>
        <a:p>
          <a:pPr rtl="0"/>
          <a:r>
            <a:rPr lang="en-US" dirty="0" smtClean="0"/>
            <a:t>Django templates follow the DRY (do not repeat yourself) design principle, which requires developers to not repeat while designing a Django application. </a:t>
          </a:r>
          <a:endParaRPr lang="en-US" dirty="0"/>
        </a:p>
      </dgm:t>
    </dgm:pt>
    <dgm:pt modelId="{51F252C8-718C-438E-A4D2-E442D167D35B}" type="parTrans" cxnId="{748A32F9-7881-4092-9B8C-409DF9EF9C52}">
      <dgm:prSet/>
      <dgm:spPr/>
      <dgm:t>
        <a:bodyPr/>
        <a:lstStyle/>
        <a:p>
          <a:endParaRPr lang="en-US"/>
        </a:p>
      </dgm:t>
    </dgm:pt>
    <dgm:pt modelId="{3A771F8E-1B99-4B38-8955-BAB18AF38EAB}" type="sibTrans" cxnId="{748A32F9-7881-4092-9B8C-409DF9EF9C52}">
      <dgm:prSet/>
      <dgm:spPr/>
      <dgm:t>
        <a:bodyPr/>
        <a:lstStyle/>
        <a:p>
          <a:endParaRPr lang="en-US"/>
        </a:p>
      </dgm:t>
    </dgm:pt>
    <dgm:pt modelId="{D7B368D6-CAE8-49F3-8F02-7DF12CEEF4E4}">
      <dgm:prSet/>
      <dgm:spPr/>
      <dgm:t>
        <a:bodyPr/>
        <a:lstStyle/>
        <a:p>
          <a:pPr rtl="0"/>
          <a:r>
            <a:rPr lang="en-US" dirty="0" smtClean="0"/>
            <a:t>Django templates employ several other notions, such as template inheritance, tags, variables, filters, comments, etc. </a:t>
          </a:r>
          <a:endParaRPr lang="en-US" dirty="0"/>
        </a:p>
      </dgm:t>
    </dgm:pt>
    <dgm:pt modelId="{79B2D340-4503-4E3D-8844-9E4908F178E8}" type="parTrans" cxnId="{2A0C5EF3-3717-4922-A7C0-F85905D0F3F4}">
      <dgm:prSet/>
      <dgm:spPr/>
      <dgm:t>
        <a:bodyPr/>
        <a:lstStyle/>
        <a:p>
          <a:endParaRPr lang="en-US"/>
        </a:p>
      </dgm:t>
    </dgm:pt>
    <dgm:pt modelId="{01B96B95-3A39-45C5-87B2-C7AA07A87E14}" type="sibTrans" cxnId="{2A0C5EF3-3717-4922-A7C0-F85905D0F3F4}">
      <dgm:prSet/>
      <dgm:spPr/>
      <dgm:t>
        <a:bodyPr/>
        <a:lstStyle/>
        <a:p>
          <a:endParaRPr lang="en-US"/>
        </a:p>
      </dgm:t>
    </dgm:pt>
    <dgm:pt modelId="{C98F9DE2-DBAC-4CD4-A56A-9764F56B819A}" type="pres">
      <dgm:prSet presAssocID="{32B3F35F-9F6E-481C-A12E-0026C58FDAB3}" presName="linear" presStyleCnt="0">
        <dgm:presLayoutVars>
          <dgm:animLvl val="lvl"/>
          <dgm:resizeHandles val="exact"/>
        </dgm:presLayoutVars>
      </dgm:prSet>
      <dgm:spPr/>
      <dgm:t>
        <a:bodyPr/>
        <a:lstStyle/>
        <a:p>
          <a:endParaRPr lang="en-US"/>
        </a:p>
      </dgm:t>
    </dgm:pt>
    <dgm:pt modelId="{549D34B1-25A7-41CD-B9E4-61AE655E03DB}" type="pres">
      <dgm:prSet presAssocID="{3F69A713-3E0F-4F18-8D73-B286F812EEE9}" presName="parentText" presStyleLbl="node1" presStyleIdx="0" presStyleCnt="4">
        <dgm:presLayoutVars>
          <dgm:chMax val="0"/>
          <dgm:bulletEnabled val="1"/>
        </dgm:presLayoutVars>
      </dgm:prSet>
      <dgm:spPr/>
      <dgm:t>
        <a:bodyPr/>
        <a:lstStyle/>
        <a:p>
          <a:endParaRPr lang="en-US"/>
        </a:p>
      </dgm:t>
    </dgm:pt>
    <dgm:pt modelId="{8A5CF66D-AEEA-437E-99D4-F6199CF50DC0}" type="pres">
      <dgm:prSet presAssocID="{FD4250F9-4663-4733-8E23-F51F92A577C3}" presName="spacer" presStyleCnt="0"/>
      <dgm:spPr/>
    </dgm:pt>
    <dgm:pt modelId="{43D55D42-052F-4D30-A37E-A1312763663B}" type="pres">
      <dgm:prSet presAssocID="{FBF6012F-5908-400A-9ADD-F6E4F7D0A409}" presName="parentText" presStyleLbl="node1" presStyleIdx="1" presStyleCnt="4">
        <dgm:presLayoutVars>
          <dgm:chMax val="0"/>
          <dgm:bulletEnabled val="1"/>
        </dgm:presLayoutVars>
      </dgm:prSet>
      <dgm:spPr/>
      <dgm:t>
        <a:bodyPr/>
        <a:lstStyle/>
        <a:p>
          <a:endParaRPr lang="en-US"/>
        </a:p>
      </dgm:t>
    </dgm:pt>
    <dgm:pt modelId="{9F0FA2B0-0BF0-41C8-8AFE-E6414FCEB234}" type="pres">
      <dgm:prSet presAssocID="{CE394F60-05BF-487B-9546-B130B17C67B1}" presName="spacer" presStyleCnt="0"/>
      <dgm:spPr/>
    </dgm:pt>
    <dgm:pt modelId="{B645FAD4-9544-49E2-B3E2-7BA7DCB60C9A}" type="pres">
      <dgm:prSet presAssocID="{6F5103F5-BB34-4E88-9B8C-73EDE8099605}" presName="parentText" presStyleLbl="node1" presStyleIdx="2" presStyleCnt="4">
        <dgm:presLayoutVars>
          <dgm:chMax val="0"/>
          <dgm:bulletEnabled val="1"/>
        </dgm:presLayoutVars>
      </dgm:prSet>
      <dgm:spPr/>
      <dgm:t>
        <a:bodyPr/>
        <a:lstStyle/>
        <a:p>
          <a:endParaRPr lang="en-US"/>
        </a:p>
      </dgm:t>
    </dgm:pt>
    <dgm:pt modelId="{2020B0F0-9E1B-4D87-A51B-9F007BBB8CCA}" type="pres">
      <dgm:prSet presAssocID="{3A771F8E-1B99-4B38-8955-BAB18AF38EAB}" presName="spacer" presStyleCnt="0"/>
      <dgm:spPr/>
    </dgm:pt>
    <dgm:pt modelId="{47824E35-8067-425B-9847-A4AF8E4B65B7}" type="pres">
      <dgm:prSet presAssocID="{D7B368D6-CAE8-49F3-8F02-7DF12CEEF4E4}" presName="parentText" presStyleLbl="node1" presStyleIdx="3" presStyleCnt="4">
        <dgm:presLayoutVars>
          <dgm:chMax val="0"/>
          <dgm:bulletEnabled val="1"/>
        </dgm:presLayoutVars>
      </dgm:prSet>
      <dgm:spPr/>
      <dgm:t>
        <a:bodyPr/>
        <a:lstStyle/>
        <a:p>
          <a:endParaRPr lang="en-US"/>
        </a:p>
      </dgm:t>
    </dgm:pt>
  </dgm:ptLst>
  <dgm:cxnLst>
    <dgm:cxn modelId="{C3E5935F-65A3-435D-8E57-F459C1D564FF}" type="presOf" srcId="{3F69A713-3E0F-4F18-8D73-B286F812EEE9}" destId="{549D34B1-25A7-41CD-B9E4-61AE655E03DB}" srcOrd="0" destOrd="0" presId="urn:microsoft.com/office/officeart/2005/8/layout/vList2"/>
    <dgm:cxn modelId="{AF9CFE37-1E61-4114-8C20-49F4991CB0CD}" type="presOf" srcId="{FBF6012F-5908-400A-9ADD-F6E4F7D0A409}" destId="{43D55D42-052F-4D30-A37E-A1312763663B}" srcOrd="0" destOrd="0" presId="urn:microsoft.com/office/officeart/2005/8/layout/vList2"/>
    <dgm:cxn modelId="{854B0516-2CD7-4A5B-A941-312143AB7626}" type="presOf" srcId="{32B3F35F-9F6E-481C-A12E-0026C58FDAB3}" destId="{C98F9DE2-DBAC-4CD4-A56A-9764F56B819A}" srcOrd="0" destOrd="0" presId="urn:microsoft.com/office/officeart/2005/8/layout/vList2"/>
    <dgm:cxn modelId="{5C517E81-54B3-4454-870C-47E9025CF1FA}" type="presOf" srcId="{D7B368D6-CAE8-49F3-8F02-7DF12CEEF4E4}" destId="{47824E35-8067-425B-9847-A4AF8E4B65B7}" srcOrd="0" destOrd="0" presId="urn:microsoft.com/office/officeart/2005/8/layout/vList2"/>
    <dgm:cxn modelId="{2A0C5EF3-3717-4922-A7C0-F85905D0F3F4}" srcId="{32B3F35F-9F6E-481C-A12E-0026C58FDAB3}" destId="{D7B368D6-CAE8-49F3-8F02-7DF12CEEF4E4}" srcOrd="3" destOrd="0" parTransId="{79B2D340-4503-4E3D-8844-9E4908F178E8}" sibTransId="{01B96B95-3A39-45C5-87B2-C7AA07A87E14}"/>
    <dgm:cxn modelId="{ADA7DCEE-372E-4EAD-95F8-DF6577C69E0B}" srcId="{32B3F35F-9F6E-481C-A12E-0026C58FDAB3}" destId="{3F69A713-3E0F-4F18-8D73-B286F812EEE9}" srcOrd="0" destOrd="0" parTransId="{BA475114-C93F-4AF8-9B9F-3CE1CC6F95C5}" sibTransId="{FD4250F9-4663-4733-8E23-F51F92A577C3}"/>
    <dgm:cxn modelId="{748A32F9-7881-4092-9B8C-409DF9EF9C52}" srcId="{32B3F35F-9F6E-481C-A12E-0026C58FDAB3}" destId="{6F5103F5-BB34-4E88-9B8C-73EDE8099605}" srcOrd="2" destOrd="0" parTransId="{51F252C8-718C-438E-A4D2-E442D167D35B}" sibTransId="{3A771F8E-1B99-4B38-8955-BAB18AF38EAB}"/>
    <dgm:cxn modelId="{0E520AB5-B5A7-472F-B9DC-DB3EA7E8163A}" srcId="{32B3F35F-9F6E-481C-A12E-0026C58FDAB3}" destId="{FBF6012F-5908-400A-9ADD-F6E4F7D0A409}" srcOrd="1" destOrd="0" parTransId="{94A7FBD4-B518-4B91-BE5B-01194EA5B371}" sibTransId="{CE394F60-05BF-487B-9546-B130B17C67B1}"/>
    <dgm:cxn modelId="{48BAEC7D-CACD-4804-BD93-27CA4F2504A2}" type="presOf" srcId="{6F5103F5-BB34-4E88-9B8C-73EDE8099605}" destId="{B645FAD4-9544-49E2-B3E2-7BA7DCB60C9A}" srcOrd="0" destOrd="0" presId="urn:microsoft.com/office/officeart/2005/8/layout/vList2"/>
    <dgm:cxn modelId="{2CFBB798-2C8B-45F9-B511-0F373D1FC20D}" type="presParOf" srcId="{C98F9DE2-DBAC-4CD4-A56A-9764F56B819A}" destId="{549D34B1-25A7-41CD-B9E4-61AE655E03DB}" srcOrd="0" destOrd="0" presId="urn:microsoft.com/office/officeart/2005/8/layout/vList2"/>
    <dgm:cxn modelId="{09AC38A1-565F-4FD0-85CB-0885B53F6883}" type="presParOf" srcId="{C98F9DE2-DBAC-4CD4-A56A-9764F56B819A}" destId="{8A5CF66D-AEEA-437E-99D4-F6199CF50DC0}" srcOrd="1" destOrd="0" presId="urn:microsoft.com/office/officeart/2005/8/layout/vList2"/>
    <dgm:cxn modelId="{B6F7C686-BBB1-4090-859D-BFEA43E4A1E5}" type="presParOf" srcId="{C98F9DE2-DBAC-4CD4-A56A-9764F56B819A}" destId="{43D55D42-052F-4D30-A37E-A1312763663B}" srcOrd="2" destOrd="0" presId="urn:microsoft.com/office/officeart/2005/8/layout/vList2"/>
    <dgm:cxn modelId="{39619BC1-B779-483F-871E-049A8A8EF188}" type="presParOf" srcId="{C98F9DE2-DBAC-4CD4-A56A-9764F56B819A}" destId="{9F0FA2B0-0BF0-41C8-8AFE-E6414FCEB234}" srcOrd="3" destOrd="0" presId="urn:microsoft.com/office/officeart/2005/8/layout/vList2"/>
    <dgm:cxn modelId="{80A991E9-9BD2-4CCE-A6A4-C34364DFEB2E}" type="presParOf" srcId="{C98F9DE2-DBAC-4CD4-A56A-9764F56B819A}" destId="{B645FAD4-9544-49E2-B3E2-7BA7DCB60C9A}" srcOrd="4" destOrd="0" presId="urn:microsoft.com/office/officeart/2005/8/layout/vList2"/>
    <dgm:cxn modelId="{7163D35A-3698-4064-B2D4-5B33BF337B96}" type="presParOf" srcId="{C98F9DE2-DBAC-4CD4-A56A-9764F56B819A}" destId="{2020B0F0-9E1B-4D87-A51B-9F007BBB8CCA}" srcOrd="5" destOrd="0" presId="urn:microsoft.com/office/officeart/2005/8/layout/vList2"/>
    <dgm:cxn modelId="{485DF094-FAEA-4778-9C25-0FDE4E6C97D8}" type="presParOf" srcId="{C98F9DE2-DBAC-4CD4-A56A-9764F56B819A}" destId="{47824E35-8067-425B-9847-A4AF8E4B65B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5E4EE-6907-437E-8E17-D7968C0EAA35}">
      <dsp:nvSpPr>
        <dsp:cNvPr id="0" name=""/>
        <dsp:cNvSpPr/>
      </dsp:nvSpPr>
      <dsp:spPr>
        <a:xfrm>
          <a:off x="0" y="611893"/>
          <a:ext cx="789611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smtClean="0"/>
            <a:t>database backend agnostic but has supporting packages for  sqlalchemy, zodb, mongodb.</a:t>
          </a:r>
          <a:endParaRPr lang="en-US" sz="1600" kern="1200"/>
        </a:p>
      </dsp:txBody>
      <dsp:txXfrm>
        <a:off x="18734" y="630627"/>
        <a:ext cx="7858645" cy="346292"/>
      </dsp:txXfrm>
    </dsp:sp>
    <dsp:sp modelId="{BE742BDB-7175-4AA0-A4EE-A6D7EA16B7E0}">
      <dsp:nvSpPr>
        <dsp:cNvPr id="0" name=""/>
        <dsp:cNvSpPr/>
      </dsp:nvSpPr>
      <dsp:spPr>
        <a:xfrm>
          <a:off x="0" y="1041733"/>
          <a:ext cx="789611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smtClean="0"/>
            <a:t>no authentication policy built-in but has supported add-ons</a:t>
          </a:r>
          <a:endParaRPr lang="en-US" sz="1600" kern="1200"/>
        </a:p>
      </dsp:txBody>
      <dsp:txXfrm>
        <a:off x="18734" y="1060467"/>
        <a:ext cx="7858645" cy="346292"/>
      </dsp:txXfrm>
    </dsp:sp>
    <dsp:sp modelId="{59B0D580-87DF-4EA2-B97C-F0E1320E1964}">
      <dsp:nvSpPr>
        <dsp:cNvPr id="0" name=""/>
        <dsp:cNvSpPr/>
      </dsp:nvSpPr>
      <dsp:spPr>
        <a:xfrm>
          <a:off x="0" y="1471573"/>
          <a:ext cx="789611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dirty="0" smtClean="0"/>
            <a:t>great authorization policy</a:t>
          </a:r>
          <a:endParaRPr lang="en-US" sz="1600" kern="1200" dirty="0"/>
        </a:p>
      </dsp:txBody>
      <dsp:txXfrm>
        <a:off x="18734" y="1490307"/>
        <a:ext cx="7858645" cy="346292"/>
      </dsp:txXfrm>
    </dsp:sp>
    <dsp:sp modelId="{3D4ED469-BE63-4784-91E4-D492F3525EEC}">
      <dsp:nvSpPr>
        <dsp:cNvPr id="0" name=""/>
        <dsp:cNvSpPr/>
      </dsp:nvSpPr>
      <dsp:spPr>
        <a:xfrm>
          <a:off x="0" y="1901414"/>
          <a:ext cx="789611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smtClean="0"/>
            <a:t>small footprint, fast, well tested and very well documented</a:t>
          </a:r>
          <a:endParaRPr lang="en-US" sz="1600" kern="1200"/>
        </a:p>
      </dsp:txBody>
      <dsp:txXfrm>
        <a:off x="18734" y="1920148"/>
        <a:ext cx="7858645" cy="346292"/>
      </dsp:txXfrm>
    </dsp:sp>
    <dsp:sp modelId="{C9A95BB2-AA29-4A77-9D7F-5CF1D89C509D}">
      <dsp:nvSpPr>
        <dsp:cNvPr id="0" name=""/>
        <dsp:cNvSpPr/>
      </dsp:nvSpPr>
      <dsp:spPr>
        <a:xfrm>
          <a:off x="0" y="2331254"/>
          <a:ext cx="789611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smtClean="0"/>
            <a:t>VERY pluggable framework</a:t>
          </a:r>
          <a:endParaRPr lang="en-US" sz="1600" kern="1200"/>
        </a:p>
      </dsp:txBody>
      <dsp:txXfrm>
        <a:off x="18734" y="2349988"/>
        <a:ext cx="7858645" cy="346292"/>
      </dsp:txXfrm>
    </dsp:sp>
    <dsp:sp modelId="{E3BB6EC3-4641-4D1A-BD4B-E5FDEF2961A3}">
      <dsp:nvSpPr>
        <dsp:cNvPr id="0" name=""/>
        <dsp:cNvSpPr/>
      </dsp:nvSpPr>
      <dsp:spPr>
        <a:xfrm>
          <a:off x="0" y="2761094"/>
          <a:ext cx="789611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dirty="0" smtClean="0"/>
            <a:t>URL pattern can use traversal and routes</a:t>
          </a:r>
          <a:endParaRPr lang="en-US" sz="1600" kern="1200" dirty="0"/>
        </a:p>
      </dsp:txBody>
      <dsp:txXfrm>
        <a:off x="18734" y="2779828"/>
        <a:ext cx="7858645" cy="346292"/>
      </dsp:txXfrm>
    </dsp:sp>
    <dsp:sp modelId="{1A9CD945-51DB-4592-A1F0-6AE772A1121E}">
      <dsp:nvSpPr>
        <dsp:cNvPr id="0" name=""/>
        <dsp:cNvSpPr/>
      </dsp:nvSpPr>
      <dsp:spPr>
        <a:xfrm>
          <a:off x="0" y="3190934"/>
          <a:ext cx="789611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smtClean="0"/>
            <a:t>"no opinion"</a:t>
          </a:r>
          <a:endParaRPr lang="en-US" sz="1600" kern="1200"/>
        </a:p>
      </dsp:txBody>
      <dsp:txXfrm>
        <a:off x="18734" y="3209668"/>
        <a:ext cx="7858645" cy="346292"/>
      </dsp:txXfrm>
    </dsp:sp>
    <dsp:sp modelId="{10C03AF3-CDC3-4904-815E-9E7197F3EB89}">
      <dsp:nvSpPr>
        <dsp:cNvPr id="0" name=""/>
        <dsp:cNvSpPr/>
      </dsp:nvSpPr>
      <dsp:spPr>
        <a:xfrm>
          <a:off x="0" y="3620774"/>
          <a:ext cx="789611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smtClean="0"/>
            <a:t>add-ons can be described as "opinions" for the framework.</a:t>
          </a:r>
          <a:endParaRPr lang="en-US" sz="1600" kern="1200"/>
        </a:p>
      </dsp:txBody>
      <dsp:txXfrm>
        <a:off x="18734" y="3639508"/>
        <a:ext cx="7858645" cy="346292"/>
      </dsp:txXfrm>
    </dsp:sp>
    <dsp:sp modelId="{8575DB1C-66CC-48CC-8466-45065283FEDF}">
      <dsp:nvSpPr>
        <dsp:cNvPr id="0" name=""/>
        <dsp:cNvSpPr/>
      </dsp:nvSpPr>
      <dsp:spPr>
        <a:xfrm>
          <a:off x="0" y="4050614"/>
          <a:ext cx="789611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smtClean="0"/>
            <a:t>demonstrating "khufu" opinion(SQLAlchemy, Jinja2,  traversal)</a:t>
          </a:r>
          <a:endParaRPr lang="en-US" sz="1600" kern="1200"/>
        </a:p>
      </dsp:txBody>
      <dsp:txXfrm>
        <a:off x="18734" y="4069348"/>
        <a:ext cx="7858645" cy="346292"/>
      </dsp:txXfrm>
    </dsp:sp>
    <dsp:sp modelId="{2D3D1D26-3869-483E-83AA-D15B51826C05}">
      <dsp:nvSpPr>
        <dsp:cNvPr id="0" name=""/>
        <dsp:cNvSpPr/>
      </dsp:nvSpPr>
      <dsp:spPr>
        <a:xfrm>
          <a:off x="0" y="4480454"/>
          <a:ext cx="789611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smtClean="0"/>
            <a:t>built using zope technologies with the idea of rewriting all</a:t>
          </a:r>
          <a:endParaRPr lang="en-US" sz="1600" kern="1200"/>
        </a:p>
      </dsp:txBody>
      <dsp:txXfrm>
        <a:off x="18734" y="4499188"/>
        <a:ext cx="7858645" cy="346292"/>
      </dsp:txXfrm>
    </dsp:sp>
    <dsp:sp modelId="{E073D74D-00FF-4E88-B519-6E0EDA8FC4E7}">
      <dsp:nvSpPr>
        <dsp:cNvPr id="0" name=""/>
        <dsp:cNvSpPr/>
      </dsp:nvSpPr>
      <dsp:spPr>
        <a:xfrm>
          <a:off x="0" y="4910293"/>
          <a:ext cx="7896113"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smtClean="0"/>
            <a:t>the bad of zope</a:t>
          </a:r>
          <a:endParaRPr lang="en-US" sz="1600" kern="1200"/>
        </a:p>
      </dsp:txBody>
      <dsp:txXfrm>
        <a:off x="18734" y="4929027"/>
        <a:ext cx="7858645"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7E4B7-BAF2-49DF-91EA-E08FBE72DDF8}">
      <dsp:nvSpPr>
        <dsp:cNvPr id="0" name=""/>
        <dsp:cNvSpPr/>
      </dsp:nvSpPr>
      <dsp:spPr>
        <a:xfrm>
          <a:off x="0" y="364606"/>
          <a:ext cx="7629413"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FULL stack</a:t>
          </a:r>
          <a:endParaRPr lang="en-US" sz="2100" kern="1200"/>
        </a:p>
      </dsp:txBody>
      <dsp:txXfrm>
        <a:off x="24588" y="389194"/>
        <a:ext cx="7580237" cy="454509"/>
      </dsp:txXfrm>
    </dsp:sp>
    <dsp:sp modelId="{4C4D8C84-11E9-4299-A549-DF4F74D79391}">
      <dsp:nvSpPr>
        <dsp:cNvPr id="0" name=""/>
        <dsp:cNvSpPr/>
      </dsp:nvSpPr>
      <dsp:spPr>
        <a:xfrm>
          <a:off x="0" y="928771"/>
          <a:ext cx="7629413"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built-in ORM</a:t>
          </a:r>
          <a:endParaRPr lang="en-US" sz="2100" kern="1200"/>
        </a:p>
      </dsp:txBody>
      <dsp:txXfrm>
        <a:off x="24588" y="953359"/>
        <a:ext cx="7580237" cy="454509"/>
      </dsp:txXfrm>
    </dsp:sp>
    <dsp:sp modelId="{9A636AA8-7B38-46EA-A3C8-E4140C20E8CE}">
      <dsp:nvSpPr>
        <dsp:cNvPr id="0" name=""/>
        <dsp:cNvSpPr/>
      </dsp:nvSpPr>
      <dsp:spPr>
        <a:xfrm>
          <a:off x="0" y="1492936"/>
          <a:ext cx="7629413"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inspired by ruby on rails(so modules and method name map  to urls)</a:t>
          </a:r>
          <a:endParaRPr lang="en-US" sz="2100" kern="1200"/>
        </a:p>
      </dsp:txBody>
      <dsp:txXfrm>
        <a:off x="24588" y="1517524"/>
        <a:ext cx="7580237" cy="454509"/>
      </dsp:txXfrm>
    </dsp:sp>
    <dsp:sp modelId="{B63A9887-B1B4-4313-956E-7F39A90C0A92}">
      <dsp:nvSpPr>
        <dsp:cNvPr id="0" name=""/>
        <dsp:cNvSpPr/>
      </dsp:nvSpPr>
      <dsp:spPr>
        <a:xfrm>
          <a:off x="0" y="2057101"/>
          <a:ext cx="7629413"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admin interface with support of TTW development</a:t>
          </a:r>
          <a:endParaRPr lang="en-US" sz="2100" kern="1200"/>
        </a:p>
      </dsp:txBody>
      <dsp:txXfrm>
        <a:off x="24588" y="2081689"/>
        <a:ext cx="7580237" cy="454509"/>
      </dsp:txXfrm>
    </dsp:sp>
    <dsp:sp modelId="{F27DBE02-4955-45E3-9256-EFE7F03AB009}">
      <dsp:nvSpPr>
        <dsp:cNvPr id="0" name=""/>
        <dsp:cNvSpPr/>
      </dsp:nvSpPr>
      <dsp:spPr>
        <a:xfrm>
          <a:off x="0" y="2621266"/>
          <a:ext cx="7629413"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coding by convention</a:t>
          </a:r>
          <a:endParaRPr lang="en-US" sz="2100" kern="1200"/>
        </a:p>
      </dsp:txBody>
      <dsp:txXfrm>
        <a:off x="24588" y="2645854"/>
        <a:ext cx="7580237" cy="454509"/>
      </dsp:txXfrm>
    </dsp:sp>
    <dsp:sp modelId="{C47FB3BA-7396-4AE0-A77C-E993DCBF4DD7}">
      <dsp:nvSpPr>
        <dsp:cNvPr id="0" name=""/>
        <dsp:cNvSpPr/>
      </dsp:nvSpPr>
      <dsp:spPr>
        <a:xfrm>
          <a:off x="0" y="3185432"/>
          <a:ext cx="7629413"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not very pythonic</a:t>
          </a:r>
          <a:endParaRPr lang="en-US" sz="2100" kern="1200"/>
        </a:p>
      </dsp:txBody>
      <dsp:txXfrm>
        <a:off x="24588" y="3210020"/>
        <a:ext cx="7580237" cy="454509"/>
      </dsp:txXfrm>
    </dsp:sp>
    <dsp:sp modelId="{DB0253D9-E855-4D1D-9910-66EDD3F1991C}">
      <dsp:nvSpPr>
        <dsp:cNvPr id="0" name=""/>
        <dsp:cNvSpPr/>
      </dsp:nvSpPr>
      <dsp:spPr>
        <a:xfrm>
          <a:off x="0" y="3749597"/>
          <a:ext cx="7629413"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kern="1200" smtClean="0"/>
            <a:t>lots of "magic" going on</a:t>
          </a:r>
          <a:endParaRPr lang="en-US" sz="2100" kern="1200"/>
        </a:p>
      </dsp:txBody>
      <dsp:txXfrm>
        <a:off x="24588" y="3774185"/>
        <a:ext cx="7580237" cy="4545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E6AE12-52B0-45CE-9DE2-66A07DD9278B}">
      <dsp:nvSpPr>
        <dsp:cNvPr id="0" name=""/>
        <dsp:cNvSpPr/>
      </dsp:nvSpPr>
      <dsp:spPr>
        <a:xfrm>
          <a:off x="0" y="69978"/>
          <a:ext cx="4875037"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kern="1200" smtClean="0"/>
            <a:t>micro framework</a:t>
          </a:r>
          <a:endParaRPr lang="en-US" sz="2200" kern="1200"/>
        </a:p>
      </dsp:txBody>
      <dsp:txXfrm>
        <a:off x="25759" y="95737"/>
        <a:ext cx="4823519" cy="476152"/>
      </dsp:txXfrm>
    </dsp:sp>
    <dsp:sp modelId="{1353374D-2F89-4202-982E-C53C1DC2D795}">
      <dsp:nvSpPr>
        <dsp:cNvPr id="0" name=""/>
        <dsp:cNvSpPr/>
      </dsp:nvSpPr>
      <dsp:spPr>
        <a:xfrm>
          <a:off x="0" y="661008"/>
          <a:ext cx="4875037"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kern="1200" smtClean="0"/>
            <a:t>no built-in ORM support</a:t>
          </a:r>
          <a:endParaRPr lang="en-US" sz="2200" kern="1200"/>
        </a:p>
      </dsp:txBody>
      <dsp:txXfrm>
        <a:off x="25759" y="686767"/>
        <a:ext cx="4823519" cy="476152"/>
      </dsp:txXfrm>
    </dsp:sp>
    <dsp:sp modelId="{6BEC205B-B4AC-4064-A8B8-1291AEA92C78}">
      <dsp:nvSpPr>
        <dsp:cNvPr id="0" name=""/>
        <dsp:cNvSpPr/>
      </dsp:nvSpPr>
      <dsp:spPr>
        <a:xfrm>
          <a:off x="0" y="1252039"/>
          <a:ext cx="4875037"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kern="1200" smtClean="0"/>
            <a:t>uses routes</a:t>
          </a:r>
          <a:endParaRPr lang="en-US" sz="2200" kern="1200"/>
        </a:p>
      </dsp:txBody>
      <dsp:txXfrm>
        <a:off x="25759" y="1277798"/>
        <a:ext cx="4823519" cy="476152"/>
      </dsp:txXfrm>
    </dsp:sp>
    <dsp:sp modelId="{9F8C3326-27B0-490C-A7A5-4A4DFB14D251}">
      <dsp:nvSpPr>
        <dsp:cNvPr id="0" name=""/>
        <dsp:cNvSpPr/>
      </dsp:nvSpPr>
      <dsp:spPr>
        <a:xfrm>
          <a:off x="0" y="1843069"/>
          <a:ext cx="4875037"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kern="1200" smtClean="0"/>
            <a:t>very simple</a:t>
          </a:r>
          <a:endParaRPr lang="en-US" sz="2200" kern="1200"/>
        </a:p>
      </dsp:txBody>
      <dsp:txXfrm>
        <a:off x="25759" y="1868828"/>
        <a:ext cx="4823519" cy="476152"/>
      </dsp:txXfrm>
    </dsp:sp>
    <dsp:sp modelId="{6DB39E55-AB9A-4CB4-818E-A1D45DFCB14A}">
      <dsp:nvSpPr>
        <dsp:cNvPr id="0" name=""/>
        <dsp:cNvSpPr/>
      </dsp:nvSpPr>
      <dsp:spPr>
        <a:xfrm>
          <a:off x="0" y="2434099"/>
          <a:ext cx="4875037"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kern="1200" smtClean="0"/>
            <a:t>fast development</a:t>
          </a:r>
          <a:endParaRPr lang="en-US" sz="2200" kern="1200"/>
        </a:p>
      </dsp:txBody>
      <dsp:txXfrm>
        <a:off x="25759" y="2459858"/>
        <a:ext cx="4823519" cy="476152"/>
      </dsp:txXfrm>
    </dsp:sp>
    <dsp:sp modelId="{624F9EB5-D630-4C2B-BCBA-19258B59E36C}">
      <dsp:nvSpPr>
        <dsp:cNvPr id="0" name=""/>
        <dsp:cNvSpPr/>
      </dsp:nvSpPr>
      <dsp:spPr>
        <a:xfrm>
          <a:off x="0" y="3025129"/>
          <a:ext cx="4875037"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rtl="0">
            <a:lnSpc>
              <a:spcPct val="90000"/>
            </a:lnSpc>
            <a:spcBef>
              <a:spcPct val="0"/>
            </a:spcBef>
            <a:spcAft>
              <a:spcPct val="35000"/>
            </a:spcAft>
          </a:pPr>
          <a:r>
            <a:rPr lang="en-US" sz="2200" kern="1200" smtClean="0"/>
            <a:t>not as robust tools</a:t>
          </a:r>
          <a:endParaRPr lang="en-US" sz="2200" kern="1200"/>
        </a:p>
      </dsp:txBody>
      <dsp:txXfrm>
        <a:off x="25759" y="3050888"/>
        <a:ext cx="4823519" cy="4761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BD59B7-8BEE-4A2A-8927-6D42A0FF1BF0}">
      <dsp:nvSpPr>
        <dsp:cNvPr id="0" name=""/>
        <dsp:cNvSpPr/>
      </dsp:nvSpPr>
      <dsp:spPr>
        <a:xfrm>
          <a:off x="0" y="24947"/>
          <a:ext cx="6607017"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smtClean="0"/>
            <a:t>Micro framework</a:t>
          </a:r>
          <a:endParaRPr lang="en-US" sz="2800" kern="1200"/>
        </a:p>
      </dsp:txBody>
      <dsp:txXfrm>
        <a:off x="32784" y="57731"/>
        <a:ext cx="6541449" cy="606012"/>
      </dsp:txXfrm>
    </dsp:sp>
    <dsp:sp modelId="{AEF1041B-691F-44AD-B368-CC692D26D7B2}">
      <dsp:nvSpPr>
        <dsp:cNvPr id="0" name=""/>
        <dsp:cNvSpPr/>
      </dsp:nvSpPr>
      <dsp:spPr>
        <a:xfrm>
          <a:off x="0" y="777168"/>
          <a:ext cx="6607017"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smtClean="0"/>
            <a:t>1 file for whole thing</a:t>
          </a:r>
          <a:endParaRPr lang="en-US" sz="2800" kern="1200"/>
        </a:p>
      </dsp:txBody>
      <dsp:txXfrm>
        <a:off x="32784" y="809952"/>
        <a:ext cx="6541449" cy="606012"/>
      </dsp:txXfrm>
    </dsp:sp>
    <dsp:sp modelId="{843C74FB-28BD-4143-B77C-3BE4CDA1C631}">
      <dsp:nvSpPr>
        <dsp:cNvPr id="0" name=""/>
        <dsp:cNvSpPr/>
      </dsp:nvSpPr>
      <dsp:spPr>
        <a:xfrm>
          <a:off x="0" y="1529388"/>
          <a:ext cx="6607017"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smtClean="0"/>
            <a:t>not a very good built-in templating engine</a:t>
          </a:r>
          <a:endParaRPr lang="en-US" sz="2800" kern="1200"/>
        </a:p>
      </dsp:txBody>
      <dsp:txXfrm>
        <a:off x="32784" y="1562172"/>
        <a:ext cx="6541449" cy="606012"/>
      </dsp:txXfrm>
    </dsp:sp>
    <dsp:sp modelId="{2DADDB45-2832-4529-8B22-2DBA3E7F1E0D}">
      <dsp:nvSpPr>
        <dsp:cNvPr id="0" name=""/>
        <dsp:cNvSpPr/>
      </dsp:nvSpPr>
      <dsp:spPr>
        <a:xfrm>
          <a:off x="0" y="2281608"/>
          <a:ext cx="6607017"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smtClean="0"/>
            <a:t>no built-in ORM</a:t>
          </a:r>
          <a:endParaRPr lang="en-US" sz="2800" kern="1200"/>
        </a:p>
      </dsp:txBody>
      <dsp:txXfrm>
        <a:off x="32784" y="2314392"/>
        <a:ext cx="6541449" cy="606012"/>
      </dsp:txXfrm>
    </dsp:sp>
    <dsp:sp modelId="{3901DFFC-5308-4BEA-967F-4EBBF4BAA449}">
      <dsp:nvSpPr>
        <dsp:cNvPr id="0" name=""/>
        <dsp:cNvSpPr/>
      </dsp:nvSpPr>
      <dsp:spPr>
        <a:xfrm>
          <a:off x="0" y="3033828"/>
          <a:ext cx="6607017"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kern="1200" smtClean="0"/>
            <a:t>initial look will seem a lot like flask</a:t>
          </a:r>
          <a:endParaRPr lang="en-US" sz="2800" kern="1200"/>
        </a:p>
      </dsp:txBody>
      <dsp:txXfrm>
        <a:off x="32784" y="3066612"/>
        <a:ext cx="6541449" cy="6060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51546-E223-4357-84F7-4E037E978A82}">
      <dsp:nvSpPr>
        <dsp:cNvPr id="0" name=""/>
        <dsp:cNvSpPr/>
      </dsp:nvSpPr>
      <dsp:spPr>
        <a:xfrm rot="10800000">
          <a:off x="1521385" y="148041"/>
          <a:ext cx="7865444" cy="1361719"/>
        </a:xfrm>
        <a:prstGeom prst="homePlat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1045" tIns="76200" rIns="142240" bIns="76200" numCol="1" spcCol="1270" anchor="ctr" anchorCtr="0">
          <a:noAutofit/>
        </a:bodyPr>
        <a:lstStyle/>
        <a:p>
          <a:pPr lvl="0" algn="ctr" defTabSz="889000" rtl="0">
            <a:lnSpc>
              <a:spcPct val="90000"/>
            </a:lnSpc>
            <a:spcBef>
              <a:spcPct val="0"/>
            </a:spcBef>
            <a:spcAft>
              <a:spcPct val="35000"/>
            </a:spcAft>
          </a:pPr>
          <a:r>
            <a:rPr lang="en-US" sz="2000" kern="1200" dirty="0" smtClean="0"/>
            <a:t>Django offers lots of features and is a new emerging technology of the future. Since it is based on </a:t>
          </a:r>
          <a:r>
            <a:rPr lang="en-US" sz="2000" b="1" kern="1200" dirty="0" smtClean="0"/>
            <a:t>python</a:t>
          </a:r>
          <a:r>
            <a:rPr lang="en-US" sz="2000" kern="1200" dirty="0" smtClean="0"/>
            <a:t>, which itself is a very powerful language and also is going to be used in the future extensively, therefore, it is worthwhile to learn Django.</a:t>
          </a:r>
          <a:endParaRPr lang="en-US" sz="2000" kern="1200" dirty="0"/>
        </a:p>
      </dsp:txBody>
      <dsp:txXfrm rot="10800000">
        <a:off x="1861815" y="148041"/>
        <a:ext cx="7525014" cy="1361719"/>
      </dsp:txXfrm>
    </dsp:sp>
    <dsp:sp modelId="{2D02D1FA-4331-4692-B69F-7CB557FFBFA2}">
      <dsp:nvSpPr>
        <dsp:cNvPr id="0" name=""/>
        <dsp:cNvSpPr/>
      </dsp:nvSpPr>
      <dsp:spPr>
        <a:xfrm>
          <a:off x="1128769" y="0"/>
          <a:ext cx="1657803" cy="1657803"/>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F1402C-F705-4AAE-99BC-D56D825B87E4}">
      <dsp:nvSpPr>
        <dsp:cNvPr id="0" name=""/>
        <dsp:cNvSpPr/>
      </dsp:nvSpPr>
      <dsp:spPr>
        <a:xfrm>
          <a:off x="0" y="61292"/>
          <a:ext cx="10515600" cy="1099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just" defTabSz="889000" rtl="0">
            <a:lnSpc>
              <a:spcPct val="90000"/>
            </a:lnSpc>
            <a:spcBef>
              <a:spcPct val="0"/>
            </a:spcBef>
            <a:spcAft>
              <a:spcPct val="35000"/>
            </a:spcAft>
          </a:pPr>
          <a:r>
            <a:rPr lang="en-US" sz="2000" kern="1200" dirty="0" smtClean="0"/>
            <a:t>Django is a high-level Python web framework that enables rapid development of secure and maintainable websites. Built by experienced developers, Django takes care of much of the hassle of web development, so you can focus on writing your app without needing to reinvent the wheel.</a:t>
          </a:r>
          <a:endParaRPr lang="en-US" sz="2000" kern="1200" dirty="0"/>
        </a:p>
      </dsp:txBody>
      <dsp:txXfrm>
        <a:off x="53688" y="114980"/>
        <a:ext cx="10408224" cy="9924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6B9C4-E6B0-46C5-BDAB-B6221E6965EF}">
      <dsp:nvSpPr>
        <dsp:cNvPr id="0" name=""/>
        <dsp:cNvSpPr/>
      </dsp:nvSpPr>
      <dsp:spPr>
        <a:xfrm>
          <a:off x="2698" y="0"/>
          <a:ext cx="2828433" cy="5852160"/>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en-US" sz="1200" b="1" kern="1200" dirty="0" smtClean="0"/>
            <a:t>URLs: </a:t>
          </a:r>
          <a:r>
            <a:rPr lang="en-US" sz="1200" kern="1200" dirty="0" smtClean="0"/>
            <a:t>While it is possible to process requests from every single URL via a single function, it is much more maintainable to write a separate view function to handle each resource. A URL mapper is used to redirect HTTP requests to the appropriate view based on the request URL. The URL mapper can also match particular patterns of strings or digits that appear in a URL and pass these to a view function as data.</a:t>
          </a:r>
          <a:endParaRPr lang="en-US" sz="1200" kern="1200" dirty="0"/>
        </a:p>
      </dsp:txBody>
      <dsp:txXfrm>
        <a:off x="2698" y="2340864"/>
        <a:ext cx="2828433" cy="2340864"/>
      </dsp:txXfrm>
    </dsp:sp>
    <dsp:sp modelId="{E8048291-A729-4669-A3BE-CB21AC325A02}">
      <dsp:nvSpPr>
        <dsp:cNvPr id="0" name=""/>
        <dsp:cNvSpPr/>
      </dsp:nvSpPr>
      <dsp:spPr>
        <a:xfrm>
          <a:off x="442530" y="351129"/>
          <a:ext cx="1948769" cy="1948769"/>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829117-1083-4A40-A78D-5A450551D517}">
      <dsp:nvSpPr>
        <dsp:cNvPr id="0" name=""/>
        <dsp:cNvSpPr/>
      </dsp:nvSpPr>
      <dsp:spPr>
        <a:xfrm>
          <a:off x="2915985" y="0"/>
          <a:ext cx="2828433" cy="5852160"/>
        </a:xfrm>
        <a:prstGeom prst="roundRect">
          <a:avLst>
            <a:gd name="adj" fmla="val 10000"/>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en-US" sz="1200" b="1" kern="1200" smtClean="0"/>
            <a:t>View:</a:t>
          </a:r>
          <a:r>
            <a:rPr lang="en-US" sz="1200" kern="1200" smtClean="0"/>
            <a:t> A view is a request handler function, which receives HTTP requests and returns HTTP responses. Views access the data needed to satisfy requests via </a:t>
          </a:r>
          <a:r>
            <a:rPr lang="en-US" sz="1200" i="1" kern="1200" smtClean="0"/>
            <a:t>models</a:t>
          </a:r>
          <a:r>
            <a:rPr lang="en-US" sz="1200" kern="1200" smtClean="0"/>
            <a:t>, and delegate the formatting of the response to </a:t>
          </a:r>
          <a:r>
            <a:rPr lang="en-US" sz="1200" i="1" kern="1200" smtClean="0"/>
            <a:t>templates</a:t>
          </a:r>
          <a:r>
            <a:rPr lang="en-US" sz="1200" kern="1200" smtClean="0"/>
            <a:t>.</a:t>
          </a:r>
          <a:endParaRPr lang="en-US" sz="1200" kern="1200"/>
        </a:p>
      </dsp:txBody>
      <dsp:txXfrm>
        <a:off x="2915985" y="2340864"/>
        <a:ext cx="2828433" cy="2340864"/>
      </dsp:txXfrm>
    </dsp:sp>
    <dsp:sp modelId="{B1E9E9A0-C6AE-457A-A990-4CF5167831FF}">
      <dsp:nvSpPr>
        <dsp:cNvPr id="0" name=""/>
        <dsp:cNvSpPr/>
      </dsp:nvSpPr>
      <dsp:spPr>
        <a:xfrm>
          <a:off x="3355817" y="351129"/>
          <a:ext cx="1948769" cy="1948769"/>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1B9944-4A77-4B3C-BC8F-1728416D380C}">
      <dsp:nvSpPr>
        <dsp:cNvPr id="0" name=""/>
        <dsp:cNvSpPr/>
      </dsp:nvSpPr>
      <dsp:spPr>
        <a:xfrm>
          <a:off x="5829272" y="0"/>
          <a:ext cx="2828433" cy="5852160"/>
        </a:xfrm>
        <a:prstGeom prst="roundRect">
          <a:avLst>
            <a:gd name="adj" fmla="val 10000"/>
          </a:avLst>
        </a:prstGeom>
        <a:solidFill>
          <a:schemeClr val="bg2">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en-US" sz="1200" b="1" kern="1200" smtClean="0"/>
            <a:t>Models:</a:t>
          </a:r>
          <a:r>
            <a:rPr lang="en-US" sz="1200" kern="1200" smtClean="0"/>
            <a:t> Models are Python objects that define the structure of an application's data, and provide mechanisms to manage (add, modify, delete) and query records in the database. </a:t>
          </a:r>
          <a:endParaRPr lang="en-US" sz="1200" kern="1200"/>
        </a:p>
      </dsp:txBody>
      <dsp:txXfrm>
        <a:off x="5829272" y="2340864"/>
        <a:ext cx="2828433" cy="2340864"/>
      </dsp:txXfrm>
    </dsp:sp>
    <dsp:sp modelId="{4A8FBF63-0529-4E45-86D5-A6DB882F1FB0}">
      <dsp:nvSpPr>
        <dsp:cNvPr id="0" name=""/>
        <dsp:cNvSpPr/>
      </dsp:nvSpPr>
      <dsp:spPr>
        <a:xfrm>
          <a:off x="6269104" y="351129"/>
          <a:ext cx="1948769" cy="1948769"/>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516D86-5041-4109-94AC-16A71A5AB193}">
      <dsp:nvSpPr>
        <dsp:cNvPr id="0" name=""/>
        <dsp:cNvSpPr/>
      </dsp:nvSpPr>
      <dsp:spPr>
        <a:xfrm>
          <a:off x="8742558" y="0"/>
          <a:ext cx="2828433" cy="5852160"/>
        </a:xfrm>
        <a:prstGeom prst="roundRect">
          <a:avLst>
            <a:gd name="adj" fmla="val 10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rtl="0">
            <a:lnSpc>
              <a:spcPct val="90000"/>
            </a:lnSpc>
            <a:spcBef>
              <a:spcPct val="0"/>
            </a:spcBef>
            <a:spcAft>
              <a:spcPct val="35000"/>
            </a:spcAft>
          </a:pPr>
          <a:r>
            <a:rPr lang="en-US" sz="1200" b="1" kern="1200" smtClean="0"/>
            <a:t>Templates:</a:t>
          </a:r>
          <a:r>
            <a:rPr lang="en-US" sz="1200" kern="1200" smtClean="0"/>
            <a:t> A template is a text file defining the structure or layout of a file (such as an HTML page), with placeholders used to represent actual content. A </a:t>
          </a:r>
          <a:r>
            <a:rPr lang="en-US" sz="1200" i="1" kern="1200" smtClean="0"/>
            <a:t>view</a:t>
          </a:r>
          <a:r>
            <a:rPr lang="en-US" sz="1200" kern="1200" smtClean="0"/>
            <a:t> can dynamically create an HTML page using an HTML template, populating it with data from a </a:t>
          </a:r>
          <a:r>
            <a:rPr lang="en-US" sz="1200" i="1" kern="1200" smtClean="0"/>
            <a:t>model</a:t>
          </a:r>
          <a:r>
            <a:rPr lang="en-US" sz="1200" kern="1200" smtClean="0"/>
            <a:t>. A template can be used to define the structure of any type of file; it doesn't have to be HTML!</a:t>
          </a:r>
          <a:endParaRPr lang="en-US" sz="1200" kern="1200"/>
        </a:p>
      </dsp:txBody>
      <dsp:txXfrm>
        <a:off x="8742558" y="2340864"/>
        <a:ext cx="2828433" cy="2340864"/>
      </dsp:txXfrm>
    </dsp:sp>
    <dsp:sp modelId="{CB57EEA5-C9BF-449D-AD24-D35DC23C26DC}">
      <dsp:nvSpPr>
        <dsp:cNvPr id="0" name=""/>
        <dsp:cNvSpPr/>
      </dsp:nvSpPr>
      <dsp:spPr>
        <a:xfrm>
          <a:off x="9182391" y="351129"/>
          <a:ext cx="1948769" cy="1948769"/>
        </a:xfrm>
        <a:prstGeom prst="ellipse">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154144-1223-4AE8-A109-408125015BEB}">
      <dsp:nvSpPr>
        <dsp:cNvPr id="0" name=""/>
        <dsp:cNvSpPr/>
      </dsp:nvSpPr>
      <dsp:spPr>
        <a:xfrm>
          <a:off x="462947" y="4681728"/>
          <a:ext cx="10647795" cy="877824"/>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9D34B1-25A7-41CD-B9E4-61AE655E03DB}">
      <dsp:nvSpPr>
        <dsp:cNvPr id="0" name=""/>
        <dsp:cNvSpPr/>
      </dsp:nvSpPr>
      <dsp:spPr>
        <a:xfrm>
          <a:off x="0" y="660154"/>
          <a:ext cx="10515600" cy="95471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smtClean="0"/>
            <a:t>Django template is a text document or Python string marked up that uses Django template language. </a:t>
          </a:r>
          <a:endParaRPr lang="en-US" sz="2400" kern="1200" dirty="0"/>
        </a:p>
      </dsp:txBody>
      <dsp:txXfrm>
        <a:off x="46606" y="706760"/>
        <a:ext cx="10422388" cy="861507"/>
      </dsp:txXfrm>
    </dsp:sp>
    <dsp:sp modelId="{43D55D42-052F-4D30-A37E-A1312763663B}">
      <dsp:nvSpPr>
        <dsp:cNvPr id="0" name=""/>
        <dsp:cNvSpPr/>
      </dsp:nvSpPr>
      <dsp:spPr>
        <a:xfrm>
          <a:off x="0" y="1683994"/>
          <a:ext cx="10515600" cy="95471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smtClean="0"/>
            <a:t>Django keeps the logic and code separate from the design. It is essential to know that Django templates do not contain the embedded code of Python into HTML.</a:t>
          </a:r>
          <a:endParaRPr lang="en-US" sz="2400" kern="1200" dirty="0"/>
        </a:p>
      </dsp:txBody>
      <dsp:txXfrm>
        <a:off x="46606" y="1730600"/>
        <a:ext cx="10422388" cy="861507"/>
      </dsp:txXfrm>
    </dsp:sp>
    <dsp:sp modelId="{B645FAD4-9544-49E2-B3E2-7BA7DCB60C9A}">
      <dsp:nvSpPr>
        <dsp:cNvPr id="0" name=""/>
        <dsp:cNvSpPr/>
      </dsp:nvSpPr>
      <dsp:spPr>
        <a:xfrm>
          <a:off x="0" y="2707834"/>
          <a:ext cx="10515600" cy="95471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smtClean="0"/>
            <a:t>Django templates follow the DRY (do not repeat yourself) design principle, which requires developers to not repeat while designing a Django application. </a:t>
          </a:r>
          <a:endParaRPr lang="en-US" sz="2400" kern="1200" dirty="0"/>
        </a:p>
      </dsp:txBody>
      <dsp:txXfrm>
        <a:off x="46606" y="2754440"/>
        <a:ext cx="10422388" cy="861507"/>
      </dsp:txXfrm>
    </dsp:sp>
    <dsp:sp modelId="{47824E35-8067-425B-9847-A4AF8E4B65B7}">
      <dsp:nvSpPr>
        <dsp:cNvPr id="0" name=""/>
        <dsp:cNvSpPr/>
      </dsp:nvSpPr>
      <dsp:spPr>
        <a:xfrm>
          <a:off x="0" y="3731674"/>
          <a:ext cx="10515600" cy="954719"/>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en-US" sz="2400" kern="1200" dirty="0" smtClean="0"/>
            <a:t>Django templates employ several other notions, such as template inheritance, tags, variables, filters, comments, etc. </a:t>
          </a:r>
          <a:endParaRPr lang="en-US" sz="2400" kern="1200" dirty="0"/>
        </a:p>
      </dsp:txBody>
      <dsp:txXfrm>
        <a:off x="46606" y="3778280"/>
        <a:ext cx="10422388" cy="86150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C4574B-2E2D-415B-B895-9B190222CF69}" type="datetimeFigureOut">
              <a:rPr lang="en-US" smtClean="0"/>
              <a:t>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6B6C4D-D3CC-497D-A224-65A9CF004CB6}" type="slidenum">
              <a:rPr lang="en-US" smtClean="0"/>
              <a:t>‹#›</a:t>
            </a:fld>
            <a:endParaRPr lang="en-US"/>
          </a:p>
        </p:txBody>
      </p:sp>
    </p:spTree>
    <p:extLst>
      <p:ext uri="{BB962C8B-B14F-4D97-AF65-F5344CB8AC3E}">
        <p14:creationId xmlns:p14="http://schemas.microsoft.com/office/powerpoint/2010/main" val="1528507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nasa.gov/" TargetMode="External"/><Relationship Id="rId3" Type="http://schemas.openxmlformats.org/officeDocument/2006/relationships/hyperlink" Target="https://www.instagram.com/?hl=en" TargetMode="External"/><Relationship Id="rId7" Type="http://schemas.openxmlformats.org/officeDocument/2006/relationships/hyperlink" Target="https://www.mozilla.org/en-U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dropbox.com/" TargetMode="External"/><Relationship Id="rId5" Type="http://schemas.openxmlformats.org/officeDocument/2006/relationships/hyperlink" Target="https://www.washingtonpost.com/" TargetMode="External"/><Relationship Id="rId10" Type="http://schemas.openxmlformats.org/officeDocument/2006/relationships/hyperlink" Target="https://www.reddit.com/" TargetMode="External"/><Relationship Id="rId4" Type="http://schemas.openxmlformats.org/officeDocument/2006/relationships/hyperlink" Target="https://www.spotify.com/" TargetMode="External"/><Relationship Id="rId9" Type="http://schemas.openxmlformats.org/officeDocument/2006/relationships/hyperlink" Target="https://www.pinterest.co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6B6C4D-D3CC-497D-A224-65A9CF004CB6}" type="slidenum">
              <a:rPr lang="en-US" smtClean="0"/>
              <a:t>3</a:t>
            </a:fld>
            <a:endParaRPr lang="en-US"/>
          </a:p>
        </p:txBody>
      </p:sp>
    </p:spTree>
    <p:extLst>
      <p:ext uri="{BB962C8B-B14F-4D97-AF65-F5344CB8AC3E}">
        <p14:creationId xmlns:p14="http://schemas.microsoft.com/office/powerpoint/2010/main" val="1379134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Django has Evolved Over Time</a:t>
            </a:r>
          </a:p>
          <a:p>
            <a:pPr fontAlgn="base"/>
            <a:r>
              <a:rPr lang="en-US" sz="1200" b="0" i="0" kern="1200" dirty="0" smtClean="0">
                <a:solidFill>
                  <a:schemeClr val="tx1"/>
                </a:solidFill>
                <a:effectLst/>
                <a:latin typeface="+mn-lt"/>
                <a:ea typeface="+mn-ea"/>
                <a:cs typeface="+mn-cs"/>
              </a:rPr>
              <a:t>Since the release of Django, it is having a lot of features and still, Django continues its journey and has been in the industry for more than a decade. It’s a fairly long time and has several releases in that course of time. Django has fixed lots of security issues and has introduced lots of features, thus this time period accounts for the stability of Django and also that the technology is powerful enough to stay in the industry.</a:t>
            </a:r>
          </a:p>
          <a:p>
            <a:pPr fontAlgn="base"/>
            <a:r>
              <a:rPr lang="en-US" sz="1200" b="0" i="0" kern="1200" dirty="0" smtClean="0">
                <a:solidFill>
                  <a:schemeClr val="tx1"/>
                </a:solidFill>
                <a:effectLst/>
                <a:latin typeface="+mn-lt"/>
                <a:ea typeface="+mn-ea"/>
                <a:cs typeface="+mn-cs"/>
              </a:rPr>
              <a:t>ii. Open-Source Technology</a:t>
            </a:r>
          </a:p>
          <a:p>
            <a:pPr fontAlgn="base"/>
            <a:r>
              <a:rPr lang="en-US" sz="1200" b="0" i="0" kern="1200" dirty="0" smtClean="0">
                <a:solidFill>
                  <a:schemeClr val="tx1"/>
                </a:solidFill>
                <a:effectLst/>
                <a:latin typeface="+mn-lt"/>
                <a:ea typeface="+mn-ea"/>
                <a:cs typeface="+mn-cs"/>
              </a:rPr>
              <a:t>Django is an open source technology and that sometimes means that the documents are not given that much priority, but that’s not the case with Django. Django from the release in 2005 has excellent documentation and it’s still well maintained that means at the time of release this was the only framework with great documentation.</a:t>
            </a:r>
          </a:p>
          <a:p>
            <a:pPr fontAlgn="base"/>
            <a:r>
              <a:rPr lang="en-US" sz="1200" b="0" i="0" kern="1200" dirty="0" smtClean="0">
                <a:solidFill>
                  <a:schemeClr val="tx1"/>
                </a:solidFill>
                <a:effectLst/>
                <a:latin typeface="+mn-lt"/>
                <a:ea typeface="+mn-ea"/>
                <a:cs typeface="+mn-cs"/>
              </a:rPr>
              <a:t>iii. One of the World’s Best Software Community</a:t>
            </a:r>
          </a:p>
          <a:p>
            <a:pPr fontAlgn="base"/>
            <a:r>
              <a:rPr lang="en-US" sz="1200" b="0" i="0" kern="1200" dirty="0" smtClean="0">
                <a:solidFill>
                  <a:schemeClr val="tx1"/>
                </a:solidFill>
                <a:effectLst/>
                <a:latin typeface="+mn-lt"/>
                <a:ea typeface="+mn-ea"/>
                <a:cs typeface="+mn-cs"/>
              </a:rPr>
              <a:t>Django framework community is one of the best communities out there as they support all the projects and resolve all the queries they can in a supporting manner. That is one of the reasons that the Django community is growing at a fast pace and therefore more and more people are shifting towards Django and it will be used more extensively in the future. This is the reason, why it is a great addition to your resume.</a:t>
            </a:r>
          </a:p>
          <a:p>
            <a:pPr fontAlgn="base"/>
            <a:r>
              <a:rPr lang="en-US" sz="1200" b="0" i="0" kern="1200" dirty="0" smtClean="0">
                <a:solidFill>
                  <a:schemeClr val="tx1"/>
                </a:solidFill>
                <a:effectLst/>
                <a:latin typeface="+mn-lt"/>
                <a:ea typeface="+mn-ea"/>
                <a:cs typeface="+mn-cs"/>
              </a:rPr>
              <a:t>iv. Django has Lots of Pre-Made Apps</a:t>
            </a:r>
          </a:p>
          <a:p>
            <a:pPr fontAlgn="base"/>
            <a:r>
              <a:rPr lang="en-US" sz="1200" b="0" i="0" kern="1200" dirty="0" smtClean="0">
                <a:solidFill>
                  <a:schemeClr val="tx1"/>
                </a:solidFill>
                <a:effectLst/>
                <a:latin typeface="+mn-lt"/>
                <a:ea typeface="+mn-ea"/>
                <a:cs typeface="+mn-cs"/>
              </a:rPr>
              <a:t>Since Django has a great community. It also has lots of packages which can solve your problems with ease. These packages can be easily found with its well-maintained documentation, and thus resulting in rapid development.</a:t>
            </a:r>
          </a:p>
          <a:p>
            <a:endParaRPr lang="en-US" dirty="0"/>
          </a:p>
        </p:txBody>
      </p:sp>
      <p:sp>
        <p:nvSpPr>
          <p:cNvPr id="4" name="Slide Number Placeholder 3"/>
          <p:cNvSpPr>
            <a:spLocks noGrp="1"/>
          </p:cNvSpPr>
          <p:nvPr>
            <p:ph type="sldNum" sz="quarter" idx="10"/>
          </p:nvPr>
        </p:nvSpPr>
        <p:spPr/>
        <p:txBody>
          <a:bodyPr/>
          <a:lstStyle/>
          <a:p>
            <a:fld id="{8E6B6C4D-D3CC-497D-A224-65A9CF004CB6}" type="slidenum">
              <a:rPr lang="en-US" smtClean="0"/>
              <a:t>10</a:t>
            </a:fld>
            <a:endParaRPr lang="en-US"/>
          </a:p>
        </p:txBody>
      </p:sp>
    </p:spTree>
    <p:extLst>
      <p:ext uri="{BB962C8B-B14F-4D97-AF65-F5344CB8AC3E}">
        <p14:creationId xmlns:p14="http://schemas.microsoft.com/office/powerpoint/2010/main" val="489011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6B6C4D-D3CC-497D-A224-65A9CF004CB6}" type="slidenum">
              <a:rPr lang="en-US" smtClean="0"/>
              <a:t>12</a:t>
            </a:fld>
            <a:endParaRPr lang="en-US"/>
          </a:p>
        </p:txBody>
      </p:sp>
    </p:spTree>
    <p:extLst>
      <p:ext uri="{BB962C8B-B14F-4D97-AF65-F5344CB8AC3E}">
        <p14:creationId xmlns:p14="http://schemas.microsoft.com/office/powerpoint/2010/main" val="1415220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mn-lt"/>
                <a:ea typeface="+mn-ea"/>
                <a:cs typeface="+mn-cs"/>
                <a:hlinkClick r:id="rId3"/>
              </a:rPr>
              <a:t>Instagram</a:t>
            </a:r>
            <a:r>
              <a:rPr lang="en-US" sz="1200" b="0" i="0" kern="1200" dirty="0" smtClean="0">
                <a:solidFill>
                  <a:schemeClr val="tx1"/>
                </a:solidFill>
                <a:effectLst/>
                <a:latin typeface="+mn-lt"/>
                <a:ea typeface="+mn-ea"/>
                <a:cs typeface="+mn-cs"/>
              </a:rPr>
              <a:t>: Another popular social network that deals with a great deal of media data and user interactions. Django enables the functionality that makes the web application work seamlessly, add new features, and fix issues in no time.</a:t>
            </a:r>
          </a:p>
          <a:p>
            <a:r>
              <a:rPr lang="en-US" sz="1200" b="1" i="0" u="none" strike="noStrike" kern="1200" dirty="0" smtClean="0">
                <a:solidFill>
                  <a:schemeClr val="tx1"/>
                </a:solidFill>
                <a:effectLst/>
                <a:latin typeface="+mn-lt"/>
                <a:ea typeface="+mn-ea"/>
                <a:cs typeface="+mn-cs"/>
                <a:hlinkClick r:id="rId4"/>
              </a:rPr>
              <a:t>Spotify</a:t>
            </a:r>
            <a:r>
              <a:rPr lang="en-US" sz="1200" b="0" i="0" kern="1200" dirty="0" smtClean="0">
                <a:solidFill>
                  <a:schemeClr val="tx1"/>
                </a:solidFill>
                <a:effectLst/>
                <a:latin typeface="+mn-lt"/>
                <a:ea typeface="+mn-ea"/>
                <a:cs typeface="+mn-cs"/>
              </a:rPr>
              <a:t>: A large media library with huge volume of information that allows users to listen to music free of charge or on an ad-free subscription basis. On the technical side of things, Spotify also uses machine learning, where Python is one of the best choices. The creators chose to combine it with the Django framework.</a:t>
            </a:r>
          </a:p>
          <a:p>
            <a:r>
              <a:rPr lang="en-US" sz="1200" b="1" i="0" u="none" strike="noStrike" kern="1200" dirty="0" smtClean="0">
                <a:solidFill>
                  <a:schemeClr val="tx1"/>
                </a:solidFill>
                <a:effectLst/>
                <a:latin typeface="+mn-lt"/>
                <a:ea typeface="+mn-ea"/>
                <a:cs typeface="+mn-cs"/>
                <a:hlinkClick r:id="rId5"/>
              </a:rPr>
              <a:t>The Washington Post</a:t>
            </a:r>
            <a:r>
              <a:rPr lang="en-US" sz="1200" b="0" i="0" kern="1200" dirty="0" smtClean="0">
                <a:solidFill>
                  <a:schemeClr val="tx1"/>
                </a:solidFill>
                <a:effectLst/>
                <a:latin typeface="+mn-lt"/>
                <a:ea typeface="+mn-ea"/>
                <a:cs typeface="+mn-cs"/>
              </a:rPr>
              <a:t>: It’s no wonder that The Washington Post would use Django to handle its heavy traffic, since the framework itself was created to power an online newspaper. Several other online periodicals also use Django.</a:t>
            </a:r>
          </a:p>
          <a:p>
            <a:r>
              <a:rPr lang="en-US" sz="1200" b="1" i="0" u="none" strike="noStrike" kern="1200" dirty="0" smtClean="0">
                <a:solidFill>
                  <a:schemeClr val="tx1"/>
                </a:solidFill>
                <a:effectLst/>
                <a:latin typeface="+mn-lt"/>
                <a:ea typeface="+mn-ea"/>
                <a:cs typeface="+mn-cs"/>
                <a:hlinkClick r:id="rId6"/>
              </a:rPr>
              <a:t>Dropbox</a:t>
            </a:r>
            <a:r>
              <a:rPr lang="en-US" sz="1200" b="0" i="0" kern="1200" dirty="0" smtClean="0">
                <a:solidFill>
                  <a:schemeClr val="tx1"/>
                </a:solidFill>
                <a:effectLst/>
                <a:latin typeface="+mn-lt"/>
                <a:ea typeface="+mn-ea"/>
                <a:cs typeface="+mn-cs"/>
              </a:rPr>
              <a:t>: A cloud technology for file storage requires high-performance functionality. Django provides Dropbox with the tools it needs to provide sharing and synchronization, as well as scalability.</a:t>
            </a:r>
          </a:p>
          <a:p>
            <a:r>
              <a:rPr lang="en-US" sz="1200" b="1" i="0" u="none" strike="noStrike" kern="1200" dirty="0" smtClean="0">
                <a:solidFill>
                  <a:schemeClr val="tx1"/>
                </a:solidFill>
                <a:effectLst/>
                <a:latin typeface="+mn-lt"/>
                <a:ea typeface="+mn-ea"/>
                <a:cs typeface="+mn-cs"/>
                <a:hlinkClick r:id="rId7"/>
              </a:rPr>
              <a:t>Mozilla</a:t>
            </a:r>
            <a:r>
              <a:rPr lang="en-US" sz="1200" b="0" i="0" kern="1200" dirty="0" smtClean="0">
                <a:solidFill>
                  <a:schemeClr val="tx1"/>
                </a:solidFill>
                <a:effectLst/>
                <a:latin typeface="+mn-lt"/>
                <a:ea typeface="+mn-ea"/>
                <a:cs typeface="+mn-cs"/>
              </a:rPr>
              <a:t>: One of the most popular web browsers, and another web application that switched from PHP to Python, and thus to Django. Now, it is better able to handle huge traffic and API hits.</a:t>
            </a:r>
          </a:p>
          <a:p>
            <a:r>
              <a:rPr lang="en-US" sz="1200" b="1" i="0" u="none" strike="noStrike" kern="1200" dirty="0" smtClean="0">
                <a:solidFill>
                  <a:schemeClr val="tx1"/>
                </a:solidFill>
                <a:effectLst/>
                <a:latin typeface="+mn-lt"/>
                <a:ea typeface="+mn-ea"/>
                <a:cs typeface="+mn-cs"/>
                <a:hlinkClick r:id="rId8"/>
              </a:rPr>
              <a:t>NASA</a:t>
            </a:r>
            <a:r>
              <a:rPr lang="en-US" sz="1200" b="0" i="0" kern="1200" dirty="0" smtClean="0">
                <a:solidFill>
                  <a:schemeClr val="tx1"/>
                </a:solidFill>
                <a:effectLst/>
                <a:latin typeface="+mn-lt"/>
                <a:ea typeface="+mn-ea"/>
                <a:cs typeface="+mn-cs"/>
              </a:rPr>
              <a:t>: They use Django for some of the functional elements that require the most reliability. Their website is not as popular as Instagram, for example, yet it handles high-resolution imagery and an average of 2 million views per month.</a:t>
            </a:r>
          </a:p>
          <a:p>
            <a:r>
              <a:rPr lang="en-US" sz="1200" b="1" i="0" u="none" strike="noStrike" kern="1200" dirty="0" smtClean="0">
                <a:solidFill>
                  <a:schemeClr val="tx1"/>
                </a:solidFill>
                <a:effectLst/>
                <a:latin typeface="+mn-lt"/>
                <a:ea typeface="+mn-ea"/>
                <a:cs typeface="+mn-cs"/>
                <a:hlinkClick r:id="rId9"/>
              </a:rPr>
              <a:t>Pinterest</a:t>
            </a:r>
            <a:r>
              <a:rPr lang="en-US" sz="1200" b="0" i="0" kern="1200" dirty="0" smtClean="0">
                <a:solidFill>
                  <a:schemeClr val="tx1"/>
                </a:solidFill>
                <a:effectLst/>
                <a:latin typeface="+mn-lt"/>
                <a:ea typeface="+mn-ea"/>
                <a:cs typeface="+mn-cs"/>
              </a:rPr>
              <a:t>: This platform has well over 250 million active users per month, handles huge volumes of media data, and yet manages to sustain its user-friendly interface. Thanks to its open-source framework, the creators were able to modify it to suit their needs.</a:t>
            </a:r>
          </a:p>
          <a:p>
            <a:r>
              <a:rPr lang="en-US" sz="1200" b="1" i="0" u="none" strike="noStrike" kern="1200" dirty="0" err="1" smtClean="0">
                <a:solidFill>
                  <a:schemeClr val="tx1"/>
                </a:solidFill>
                <a:effectLst/>
                <a:latin typeface="+mn-lt"/>
                <a:ea typeface="+mn-ea"/>
                <a:cs typeface="+mn-cs"/>
                <a:hlinkClick r:id="rId10"/>
              </a:rPr>
              <a:t>Reddit</a:t>
            </a:r>
            <a:r>
              <a:rPr lang="en-US" sz="1200" b="0" i="0" kern="1200" dirty="0" smtClean="0">
                <a:solidFill>
                  <a:schemeClr val="tx1"/>
                </a:solidFill>
                <a:effectLst/>
                <a:latin typeface="+mn-lt"/>
                <a:ea typeface="+mn-ea"/>
                <a:cs typeface="+mn-cs"/>
              </a:rPr>
              <a:t>: What’s the first site go to for social news and discussions? For many people, it’s </a:t>
            </a:r>
            <a:r>
              <a:rPr lang="en-US" sz="1200" b="0" i="0" kern="1200" dirty="0" err="1" smtClean="0">
                <a:solidFill>
                  <a:schemeClr val="tx1"/>
                </a:solidFill>
                <a:effectLst/>
                <a:latin typeface="+mn-lt"/>
                <a:ea typeface="+mn-ea"/>
                <a:cs typeface="+mn-cs"/>
              </a:rPr>
              <a:t>Reddit</a:t>
            </a:r>
            <a:r>
              <a:rPr lang="en-US" sz="1200" b="0" i="0" kern="1200" dirty="0" smtClean="0">
                <a:solidFill>
                  <a:schemeClr val="tx1"/>
                </a:solidFill>
                <a:effectLst/>
                <a:latin typeface="+mn-lt"/>
                <a:ea typeface="+mn-ea"/>
                <a:cs typeface="+mn-cs"/>
              </a:rPr>
              <a:t> — a web content platform where people ask questions, share opinions, and where posts are promoted based on a rating system. </a:t>
            </a:r>
            <a:r>
              <a:rPr lang="en-US" sz="1200" b="0" i="0" kern="1200" dirty="0" err="1" smtClean="0">
                <a:solidFill>
                  <a:schemeClr val="tx1"/>
                </a:solidFill>
                <a:effectLst/>
                <a:latin typeface="+mn-lt"/>
                <a:ea typeface="+mn-ea"/>
                <a:cs typeface="+mn-cs"/>
              </a:rPr>
              <a:t>Reddit</a:t>
            </a:r>
            <a:r>
              <a:rPr lang="en-US" sz="1200" b="0" i="0" kern="1200" dirty="0" smtClean="0">
                <a:solidFill>
                  <a:schemeClr val="tx1"/>
                </a:solidFill>
                <a:effectLst/>
                <a:latin typeface="+mn-lt"/>
                <a:ea typeface="+mn-ea"/>
                <a:cs typeface="+mn-cs"/>
              </a:rPr>
              <a:t> relies on Django for many of its functional capabilities, like servicing heavy user traffic.</a:t>
            </a:r>
          </a:p>
          <a:p>
            <a:endParaRPr lang="en-US" dirty="0"/>
          </a:p>
        </p:txBody>
      </p:sp>
      <p:sp>
        <p:nvSpPr>
          <p:cNvPr id="4" name="Slide Number Placeholder 3"/>
          <p:cNvSpPr>
            <a:spLocks noGrp="1"/>
          </p:cNvSpPr>
          <p:nvPr>
            <p:ph type="sldNum" sz="quarter" idx="10"/>
          </p:nvPr>
        </p:nvSpPr>
        <p:spPr/>
        <p:txBody>
          <a:bodyPr/>
          <a:lstStyle/>
          <a:p>
            <a:fld id="{8E6B6C4D-D3CC-497D-A224-65A9CF004CB6}" type="slidenum">
              <a:rPr lang="en-US" smtClean="0"/>
              <a:t>13</a:t>
            </a:fld>
            <a:endParaRPr lang="en-US"/>
          </a:p>
        </p:txBody>
      </p:sp>
    </p:spTree>
    <p:extLst>
      <p:ext uri="{BB962C8B-B14F-4D97-AF65-F5344CB8AC3E}">
        <p14:creationId xmlns:p14="http://schemas.microsoft.com/office/powerpoint/2010/main" val="3740382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6B6C4D-D3CC-497D-A224-65A9CF004CB6}" type="slidenum">
              <a:rPr lang="en-US" smtClean="0"/>
              <a:t>26</a:t>
            </a:fld>
            <a:endParaRPr lang="en-US"/>
          </a:p>
        </p:txBody>
      </p:sp>
    </p:spTree>
    <p:extLst>
      <p:ext uri="{BB962C8B-B14F-4D97-AF65-F5344CB8AC3E}">
        <p14:creationId xmlns:p14="http://schemas.microsoft.com/office/powerpoint/2010/main" val="474226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6B6C4D-D3CC-497D-A224-65A9CF004CB6}" type="slidenum">
              <a:rPr lang="en-US" smtClean="0"/>
              <a:t>111</a:t>
            </a:fld>
            <a:endParaRPr lang="en-US"/>
          </a:p>
        </p:txBody>
      </p:sp>
    </p:spTree>
    <p:extLst>
      <p:ext uri="{BB962C8B-B14F-4D97-AF65-F5344CB8AC3E}">
        <p14:creationId xmlns:p14="http://schemas.microsoft.com/office/powerpoint/2010/main" val="1527138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6B6C4D-D3CC-497D-A224-65A9CF004CB6}" type="slidenum">
              <a:rPr lang="en-US" smtClean="0"/>
              <a:t>125</a:t>
            </a:fld>
            <a:endParaRPr lang="en-US"/>
          </a:p>
        </p:txBody>
      </p:sp>
    </p:spTree>
    <p:extLst>
      <p:ext uri="{BB962C8B-B14F-4D97-AF65-F5344CB8AC3E}">
        <p14:creationId xmlns:p14="http://schemas.microsoft.com/office/powerpoint/2010/main" val="4237164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6B6C4D-D3CC-497D-A224-65A9CF004CB6}" type="slidenum">
              <a:rPr lang="en-US" smtClean="0"/>
              <a:t>132</a:t>
            </a:fld>
            <a:endParaRPr lang="en-US"/>
          </a:p>
        </p:txBody>
      </p:sp>
    </p:spTree>
    <p:extLst>
      <p:ext uri="{BB962C8B-B14F-4D97-AF65-F5344CB8AC3E}">
        <p14:creationId xmlns:p14="http://schemas.microsoft.com/office/powerpoint/2010/main" val="3920480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6BBDF84-83B9-4B31-8377-36D7D3F78941}"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BE417-8684-4C53-B651-4923589E0BBE}" type="slidenum">
              <a:rPr lang="en-US" smtClean="0"/>
              <a:t>‹#›</a:t>
            </a:fld>
            <a:endParaRPr lang="en-US"/>
          </a:p>
        </p:txBody>
      </p:sp>
    </p:spTree>
    <p:extLst>
      <p:ext uri="{BB962C8B-B14F-4D97-AF65-F5344CB8AC3E}">
        <p14:creationId xmlns:p14="http://schemas.microsoft.com/office/powerpoint/2010/main" val="2573033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BBDF84-83B9-4B31-8377-36D7D3F78941}"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BE417-8684-4C53-B651-4923589E0BBE}" type="slidenum">
              <a:rPr lang="en-US" smtClean="0"/>
              <a:t>‹#›</a:t>
            </a:fld>
            <a:endParaRPr lang="en-US"/>
          </a:p>
        </p:txBody>
      </p:sp>
    </p:spTree>
    <p:extLst>
      <p:ext uri="{BB962C8B-B14F-4D97-AF65-F5344CB8AC3E}">
        <p14:creationId xmlns:p14="http://schemas.microsoft.com/office/powerpoint/2010/main" val="4027789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BBDF84-83B9-4B31-8377-36D7D3F78941}"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BE417-8684-4C53-B651-4923589E0BBE}" type="slidenum">
              <a:rPr lang="en-US" smtClean="0"/>
              <a:t>‹#›</a:t>
            </a:fld>
            <a:endParaRPr lang="en-US"/>
          </a:p>
        </p:txBody>
      </p:sp>
    </p:spTree>
    <p:extLst>
      <p:ext uri="{BB962C8B-B14F-4D97-AF65-F5344CB8AC3E}">
        <p14:creationId xmlns:p14="http://schemas.microsoft.com/office/powerpoint/2010/main" val="611056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BBDF84-83B9-4B31-8377-36D7D3F78941}"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BE417-8684-4C53-B651-4923589E0BBE}" type="slidenum">
              <a:rPr lang="en-US" smtClean="0"/>
              <a:t>‹#›</a:t>
            </a:fld>
            <a:endParaRPr lang="en-US"/>
          </a:p>
        </p:txBody>
      </p:sp>
    </p:spTree>
    <p:extLst>
      <p:ext uri="{BB962C8B-B14F-4D97-AF65-F5344CB8AC3E}">
        <p14:creationId xmlns:p14="http://schemas.microsoft.com/office/powerpoint/2010/main" val="3407922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6BBDF84-83B9-4B31-8377-36D7D3F78941}" type="datetimeFigureOut">
              <a:rPr lang="en-US" smtClean="0"/>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BE417-8684-4C53-B651-4923589E0BBE}" type="slidenum">
              <a:rPr lang="en-US" smtClean="0"/>
              <a:t>‹#›</a:t>
            </a:fld>
            <a:endParaRPr lang="en-US"/>
          </a:p>
        </p:txBody>
      </p:sp>
    </p:spTree>
    <p:extLst>
      <p:ext uri="{BB962C8B-B14F-4D97-AF65-F5344CB8AC3E}">
        <p14:creationId xmlns:p14="http://schemas.microsoft.com/office/powerpoint/2010/main" val="2995631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6BBDF84-83B9-4B31-8377-36D7D3F78941}" type="datetimeFigureOut">
              <a:rPr lang="en-US" smtClean="0"/>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BE417-8684-4C53-B651-4923589E0BBE}" type="slidenum">
              <a:rPr lang="en-US" smtClean="0"/>
              <a:t>‹#›</a:t>
            </a:fld>
            <a:endParaRPr lang="en-US"/>
          </a:p>
        </p:txBody>
      </p:sp>
    </p:spTree>
    <p:extLst>
      <p:ext uri="{BB962C8B-B14F-4D97-AF65-F5344CB8AC3E}">
        <p14:creationId xmlns:p14="http://schemas.microsoft.com/office/powerpoint/2010/main" val="2136816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6BBDF84-83B9-4B31-8377-36D7D3F78941}" type="datetimeFigureOut">
              <a:rPr lang="en-US" smtClean="0"/>
              <a:t>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CBE417-8684-4C53-B651-4923589E0BBE}" type="slidenum">
              <a:rPr lang="en-US" smtClean="0"/>
              <a:t>‹#›</a:t>
            </a:fld>
            <a:endParaRPr lang="en-US"/>
          </a:p>
        </p:txBody>
      </p:sp>
    </p:spTree>
    <p:extLst>
      <p:ext uri="{BB962C8B-B14F-4D97-AF65-F5344CB8AC3E}">
        <p14:creationId xmlns:p14="http://schemas.microsoft.com/office/powerpoint/2010/main" val="125389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6BBDF84-83B9-4B31-8377-36D7D3F78941}" type="datetimeFigureOut">
              <a:rPr lang="en-US" smtClean="0"/>
              <a:t>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CBE417-8684-4C53-B651-4923589E0BBE}" type="slidenum">
              <a:rPr lang="en-US" smtClean="0"/>
              <a:t>‹#›</a:t>
            </a:fld>
            <a:endParaRPr lang="en-US"/>
          </a:p>
        </p:txBody>
      </p:sp>
    </p:spTree>
    <p:extLst>
      <p:ext uri="{BB962C8B-B14F-4D97-AF65-F5344CB8AC3E}">
        <p14:creationId xmlns:p14="http://schemas.microsoft.com/office/powerpoint/2010/main" val="277716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BBDF84-83B9-4B31-8377-36D7D3F78941}" type="datetimeFigureOut">
              <a:rPr lang="en-US" smtClean="0"/>
              <a:t>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CBE417-8684-4C53-B651-4923589E0BBE}" type="slidenum">
              <a:rPr lang="en-US" smtClean="0"/>
              <a:t>‹#›</a:t>
            </a:fld>
            <a:endParaRPr lang="en-US"/>
          </a:p>
        </p:txBody>
      </p:sp>
    </p:spTree>
    <p:extLst>
      <p:ext uri="{BB962C8B-B14F-4D97-AF65-F5344CB8AC3E}">
        <p14:creationId xmlns:p14="http://schemas.microsoft.com/office/powerpoint/2010/main" val="3395816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6BBDF84-83B9-4B31-8377-36D7D3F78941}" type="datetimeFigureOut">
              <a:rPr lang="en-US" smtClean="0"/>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BE417-8684-4C53-B651-4923589E0BBE}" type="slidenum">
              <a:rPr lang="en-US" smtClean="0"/>
              <a:t>‹#›</a:t>
            </a:fld>
            <a:endParaRPr lang="en-US"/>
          </a:p>
        </p:txBody>
      </p:sp>
    </p:spTree>
    <p:extLst>
      <p:ext uri="{BB962C8B-B14F-4D97-AF65-F5344CB8AC3E}">
        <p14:creationId xmlns:p14="http://schemas.microsoft.com/office/powerpoint/2010/main" val="3937224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6BBDF84-83B9-4B31-8377-36D7D3F78941}" type="datetimeFigureOut">
              <a:rPr lang="en-US" smtClean="0"/>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BE417-8684-4C53-B651-4923589E0BBE}" type="slidenum">
              <a:rPr lang="en-US" smtClean="0"/>
              <a:t>‹#›</a:t>
            </a:fld>
            <a:endParaRPr lang="en-US"/>
          </a:p>
        </p:txBody>
      </p:sp>
    </p:spTree>
    <p:extLst>
      <p:ext uri="{BB962C8B-B14F-4D97-AF65-F5344CB8AC3E}">
        <p14:creationId xmlns:p14="http://schemas.microsoft.com/office/powerpoint/2010/main" val="407700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BBDF84-83B9-4B31-8377-36D7D3F78941}" type="datetimeFigureOut">
              <a:rPr lang="en-US" smtClean="0"/>
              <a:t>3/1/2021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CBE417-8684-4C53-B651-4923589E0BBE}" type="slidenum">
              <a:rPr lang="en-US" smtClean="0"/>
              <a:t>‹#›</a:t>
            </a:fld>
            <a:endParaRPr lang="en-US"/>
          </a:p>
        </p:txBody>
      </p:sp>
    </p:spTree>
    <p:extLst>
      <p:ext uri="{BB962C8B-B14F-4D97-AF65-F5344CB8AC3E}">
        <p14:creationId xmlns:p14="http://schemas.microsoft.com/office/powerpoint/2010/main" val="32731956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0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9.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2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3" Type="http://schemas.openxmlformats.org/officeDocument/2006/relationships/hyperlink" Target="http://python.org/download/" TargetMode="External"/><Relationship Id="rId2" Type="http://schemas.openxmlformats.org/officeDocument/2006/relationships/hyperlink" Target="https://www.jetbrains.com/pycharm/downloa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localhost:8000/admi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8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9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hyperlink" Target="https://www.geeksforgeeks.org/django-template-filters/#default" TargetMode="External"/><Relationship Id="rId13" Type="http://schemas.openxmlformats.org/officeDocument/2006/relationships/hyperlink" Target="https://www.geeksforgeeks.org/django-template-filters/#-1,-1,FIRST" TargetMode="External"/><Relationship Id="rId18" Type="http://schemas.openxmlformats.org/officeDocument/2006/relationships/hyperlink" Target="https://www.geeksforgeeks.org/django-template-filters/#lower" TargetMode="External"/><Relationship Id="rId26" Type="http://schemas.openxmlformats.org/officeDocument/2006/relationships/hyperlink" Target="https://www.geeksforgeeks.org/django-template-filters/#unordered_list" TargetMode="External"/><Relationship Id="rId3" Type="http://schemas.openxmlformats.org/officeDocument/2006/relationships/hyperlink" Target="https://www.geeksforgeeks.org/django-template-filters/#addslashes" TargetMode="External"/><Relationship Id="rId21" Type="http://schemas.openxmlformats.org/officeDocument/2006/relationships/hyperlink" Target="https://www.geeksforgeeks.org/django-template-filters/#slice" TargetMode="External"/><Relationship Id="rId7" Type="http://schemas.openxmlformats.org/officeDocument/2006/relationships/hyperlink" Target="https://www.geeksforgeeks.org/django-template-filters/#date" TargetMode="External"/><Relationship Id="rId12" Type="http://schemas.openxmlformats.org/officeDocument/2006/relationships/hyperlink" Target="https://www.geeksforgeeks.org/django-template-filters/#filesizeformat" TargetMode="External"/><Relationship Id="rId17" Type="http://schemas.openxmlformats.org/officeDocument/2006/relationships/hyperlink" Target="https://www.geeksforgeeks.org/django-template-filters/#linenumbers" TargetMode="External"/><Relationship Id="rId25" Type="http://schemas.openxmlformats.org/officeDocument/2006/relationships/hyperlink" Target="https://www.geeksforgeeks.org/django-template-filters/#title" TargetMode="External"/><Relationship Id="rId2" Type="http://schemas.openxmlformats.org/officeDocument/2006/relationships/hyperlink" Target="https://www.geeksforgeeks.org/django-template-filters/#add" TargetMode="External"/><Relationship Id="rId16" Type="http://schemas.openxmlformats.org/officeDocument/2006/relationships/hyperlink" Target="https://www.geeksforgeeks.org/django-template-filters/#length" TargetMode="External"/><Relationship Id="rId20" Type="http://schemas.openxmlformats.org/officeDocument/2006/relationships/hyperlink" Target="https://www.geeksforgeeks.org/django-template-filters/#random" TargetMode="External"/><Relationship Id="rId1" Type="http://schemas.openxmlformats.org/officeDocument/2006/relationships/slideLayout" Target="../slideLayouts/slideLayout2.xml"/><Relationship Id="rId6" Type="http://schemas.openxmlformats.org/officeDocument/2006/relationships/hyperlink" Target="https://www.geeksforgeeks.org/django-template-filters/#cut" TargetMode="External"/><Relationship Id="rId11" Type="http://schemas.openxmlformats.org/officeDocument/2006/relationships/hyperlink" Target="https://www.geeksforgeeks.org/django-template-filters/#escape" TargetMode="External"/><Relationship Id="rId24" Type="http://schemas.openxmlformats.org/officeDocument/2006/relationships/hyperlink" Target="https://www.geeksforgeeks.org/django-template-filters/#timesince" TargetMode="External"/><Relationship Id="rId5" Type="http://schemas.openxmlformats.org/officeDocument/2006/relationships/hyperlink" Target="https://www.geeksforgeeks.org/django-template-filters/#center" TargetMode="External"/><Relationship Id="rId15" Type="http://schemas.openxmlformats.org/officeDocument/2006/relationships/hyperlink" Target="https://www.geeksforgeeks.org/django-template-filters/#-1,-1,LAST" TargetMode="External"/><Relationship Id="rId23" Type="http://schemas.openxmlformats.org/officeDocument/2006/relationships/hyperlink" Target="https://www.geeksforgeeks.org/django-template-filters/#time" TargetMode="External"/><Relationship Id="rId28" Type="http://schemas.openxmlformats.org/officeDocument/2006/relationships/hyperlink" Target="https://www.geeksforgeeks.org/django-template-filters/#wordcount" TargetMode="External"/><Relationship Id="rId10" Type="http://schemas.openxmlformats.org/officeDocument/2006/relationships/hyperlink" Target="https://www.geeksforgeeks.org/django-template-filters/#divisibleby" TargetMode="External"/><Relationship Id="rId19" Type="http://schemas.openxmlformats.org/officeDocument/2006/relationships/hyperlink" Target="https://www.geeksforgeeks.org/django-template-filters/#make_list" TargetMode="External"/><Relationship Id="rId4" Type="http://schemas.openxmlformats.org/officeDocument/2006/relationships/hyperlink" Target="https://www.geeksforgeeks.org/django-template-filters/#capfirst" TargetMode="External"/><Relationship Id="rId9" Type="http://schemas.openxmlformats.org/officeDocument/2006/relationships/hyperlink" Target="https://www.geeksforgeeks.org/django-template-filters/#dictsort" TargetMode="External"/><Relationship Id="rId14" Type="http://schemas.openxmlformats.org/officeDocument/2006/relationships/hyperlink" Target="https://www.geeksforgeeks.org/django-template-filters/#join" TargetMode="External"/><Relationship Id="rId22" Type="http://schemas.openxmlformats.org/officeDocument/2006/relationships/hyperlink" Target="https://www.geeksforgeeks.org/django-template-filters/#slugify" TargetMode="External"/><Relationship Id="rId27" Type="http://schemas.openxmlformats.org/officeDocument/2006/relationships/hyperlink" Target="https://www.geeksforgeeks.org/django-template-filters/#upper"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7662" y="2248330"/>
            <a:ext cx="9144000" cy="1629546"/>
          </a:xfrm>
        </p:spPr>
        <p:txBody>
          <a:bodyPr>
            <a:normAutofit fontScale="90000"/>
          </a:bodyPr>
          <a:lstStyle/>
          <a:p>
            <a:r>
              <a:rPr lang="en-US" dirty="0" smtClean="0">
                <a:solidFill>
                  <a:schemeClr val="accent2">
                    <a:lumMod val="75000"/>
                  </a:schemeClr>
                </a:solidFill>
              </a:rPr>
              <a:t>Django</a:t>
            </a:r>
            <a:br>
              <a:rPr lang="en-US" dirty="0" smtClean="0">
                <a:solidFill>
                  <a:schemeClr val="accent2">
                    <a:lumMod val="75000"/>
                  </a:schemeClr>
                </a:solidFill>
              </a:rPr>
            </a:br>
            <a:r>
              <a:rPr lang="en-US" dirty="0" smtClean="0">
                <a:solidFill>
                  <a:schemeClr val="accent2">
                    <a:lumMod val="75000"/>
                  </a:schemeClr>
                </a:solidFill>
              </a:rPr>
              <a:t>A python based web </a:t>
            </a:r>
            <a:endParaRPr lang="en-US" dirty="0">
              <a:solidFill>
                <a:schemeClr val="accent2">
                  <a:lumMod val="75000"/>
                </a:schemeClr>
              </a:solidFill>
            </a:endParaRPr>
          </a:p>
        </p:txBody>
      </p:sp>
    </p:spTree>
    <p:extLst>
      <p:ext uri="{BB962C8B-B14F-4D97-AF65-F5344CB8AC3E}">
        <p14:creationId xmlns:p14="http://schemas.microsoft.com/office/powerpoint/2010/main" val="2672674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940526"/>
          </a:xfrm>
        </p:spPr>
        <p:txBody>
          <a:bodyPr>
            <a:normAutofit/>
          </a:bodyPr>
          <a:lstStyle/>
          <a:p>
            <a:r>
              <a:rPr lang="en-US" sz="3600" dirty="0" smtClean="0">
                <a:solidFill>
                  <a:schemeClr val="accent2">
                    <a:lumMod val="75000"/>
                  </a:schemeClr>
                </a:solidFill>
              </a:rPr>
              <a:t>Why Django?</a:t>
            </a:r>
            <a:endParaRPr lang="en-US" sz="3600" dirty="0">
              <a:solidFill>
                <a:schemeClr val="accent2">
                  <a:lumMod val="75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82933145"/>
              </p:ext>
            </p:extLst>
          </p:nvPr>
        </p:nvGraphicFramePr>
        <p:xfrm>
          <a:off x="866912" y="790502"/>
          <a:ext cx="10515600" cy="1657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Oval 9"/>
          <p:cNvSpPr/>
          <p:nvPr/>
        </p:nvSpPr>
        <p:spPr>
          <a:xfrm>
            <a:off x="1332412" y="2955820"/>
            <a:ext cx="1959429" cy="157189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smtClean="0">
                <a:solidFill>
                  <a:srgbClr val="444444"/>
                </a:solidFill>
                <a:effectLst/>
                <a:latin typeface="Georgia" panose="02040502050405020303" pitchFamily="18" charset="0"/>
              </a:rPr>
              <a:t>Django has Evolved Over Time</a:t>
            </a:r>
          </a:p>
          <a:p>
            <a:pPr algn="ctr"/>
            <a:endParaRPr lang="en-US" dirty="0"/>
          </a:p>
        </p:txBody>
      </p:sp>
      <p:sp>
        <p:nvSpPr>
          <p:cNvPr id="11" name="Oval 10"/>
          <p:cNvSpPr/>
          <p:nvPr/>
        </p:nvSpPr>
        <p:spPr>
          <a:xfrm>
            <a:off x="9215668" y="4616327"/>
            <a:ext cx="1959429" cy="157189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b="0" i="0" dirty="0" smtClean="0">
                <a:solidFill>
                  <a:srgbClr val="444444"/>
                </a:solidFill>
                <a:effectLst/>
                <a:latin typeface="Georgia" panose="02040502050405020303" pitchFamily="18" charset="0"/>
              </a:rPr>
              <a:t>Django has Lots of Pre-Made Apps</a:t>
            </a:r>
          </a:p>
          <a:p>
            <a:pPr algn="ctr"/>
            <a:endParaRPr lang="en-US" dirty="0"/>
          </a:p>
        </p:txBody>
      </p:sp>
      <p:sp>
        <p:nvSpPr>
          <p:cNvPr id="12" name="Oval 11"/>
          <p:cNvSpPr/>
          <p:nvPr/>
        </p:nvSpPr>
        <p:spPr>
          <a:xfrm>
            <a:off x="6514011" y="2708366"/>
            <a:ext cx="2116183" cy="174606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b="0" i="0" dirty="0" smtClean="0">
                <a:solidFill>
                  <a:srgbClr val="444444"/>
                </a:solidFill>
                <a:effectLst/>
                <a:latin typeface="Georgia" panose="02040502050405020303" pitchFamily="18" charset="0"/>
              </a:rPr>
              <a:t>One of the World’s Best Software Community</a:t>
            </a:r>
          </a:p>
          <a:p>
            <a:pPr algn="ctr"/>
            <a:endParaRPr lang="en-US" dirty="0"/>
          </a:p>
        </p:txBody>
      </p:sp>
      <p:sp>
        <p:nvSpPr>
          <p:cNvPr id="13" name="Oval 12"/>
          <p:cNvSpPr/>
          <p:nvPr/>
        </p:nvSpPr>
        <p:spPr>
          <a:xfrm>
            <a:off x="3980227" y="4852353"/>
            <a:ext cx="1959429" cy="1571898"/>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b="0" i="0" dirty="0" smtClean="0">
                <a:solidFill>
                  <a:srgbClr val="444444"/>
                </a:solidFill>
                <a:effectLst/>
                <a:latin typeface="Georgia" panose="02040502050405020303" pitchFamily="18" charset="0"/>
              </a:rPr>
              <a:t>Open-Source Technology</a:t>
            </a:r>
          </a:p>
          <a:p>
            <a:pPr algn="ctr"/>
            <a:endParaRPr lang="en-US" dirty="0"/>
          </a:p>
        </p:txBody>
      </p:sp>
    </p:spTree>
    <p:extLst>
      <p:ext uri="{BB962C8B-B14F-4D97-AF65-F5344CB8AC3E}">
        <p14:creationId xmlns:p14="http://schemas.microsoft.com/office/powerpoint/2010/main" val="18762469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652" y="2794817"/>
            <a:ext cx="10515600" cy="1325563"/>
          </a:xfrm>
        </p:spPr>
        <p:txBody>
          <a:bodyPr>
            <a:normAutofit/>
          </a:bodyPr>
          <a:lstStyle/>
          <a:p>
            <a:pPr algn="ctr"/>
            <a:r>
              <a:rPr lang="en-US" sz="3600" dirty="0" smtClean="0">
                <a:solidFill>
                  <a:schemeClr val="accent2">
                    <a:lumMod val="75000"/>
                  </a:schemeClr>
                </a:solidFill>
              </a:rPr>
              <a:t>Django ORM</a:t>
            </a:r>
            <a:endParaRPr lang="en-US" sz="3600" dirty="0">
              <a:solidFill>
                <a:schemeClr val="accent2">
                  <a:lumMod val="75000"/>
                </a:schemeClr>
              </a:solidFill>
            </a:endParaRPr>
          </a:p>
        </p:txBody>
      </p:sp>
    </p:spTree>
    <p:extLst>
      <p:ext uri="{BB962C8B-B14F-4D97-AF65-F5344CB8AC3E}">
        <p14:creationId xmlns:p14="http://schemas.microsoft.com/office/powerpoint/2010/main" val="1829594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17123"/>
          </a:xfrm>
        </p:spPr>
        <p:txBody>
          <a:bodyPr>
            <a:normAutofit/>
          </a:bodyPr>
          <a:lstStyle/>
          <a:p>
            <a:r>
              <a:rPr lang="en-US" sz="3600" dirty="0" smtClean="0">
                <a:solidFill>
                  <a:schemeClr val="accent2">
                    <a:lumMod val="75000"/>
                  </a:schemeClr>
                </a:solidFill>
              </a:rPr>
              <a:t>Django ORM</a:t>
            </a:r>
            <a:endParaRPr lang="en-US" sz="3600" dirty="0">
              <a:solidFill>
                <a:schemeClr val="accent2">
                  <a:lumMod val="75000"/>
                </a:schemeClr>
              </a:solidFill>
            </a:endParaRPr>
          </a:p>
        </p:txBody>
      </p:sp>
      <p:pic>
        <p:nvPicPr>
          <p:cNvPr id="4" name="Picture 3"/>
          <p:cNvPicPr>
            <a:picLocks noChangeAspect="1"/>
          </p:cNvPicPr>
          <p:nvPr/>
        </p:nvPicPr>
        <p:blipFill>
          <a:blip r:embed="rId2"/>
          <a:stretch>
            <a:fillRect/>
          </a:stretch>
        </p:blipFill>
        <p:spPr>
          <a:xfrm>
            <a:off x="3052155" y="733425"/>
            <a:ext cx="5683284" cy="2915704"/>
          </a:xfrm>
          <a:prstGeom prst="rect">
            <a:avLst/>
          </a:prstGeom>
        </p:spPr>
      </p:pic>
      <p:sp>
        <p:nvSpPr>
          <p:cNvPr id="8" name="Rectangle 7"/>
          <p:cNvSpPr/>
          <p:nvPr/>
        </p:nvSpPr>
        <p:spPr>
          <a:xfrm>
            <a:off x="363166" y="4162004"/>
            <a:ext cx="6096000" cy="2308324"/>
          </a:xfrm>
          <a:prstGeom prst="rect">
            <a:avLst/>
          </a:prstGeom>
        </p:spPr>
        <p:txBody>
          <a:bodyPr>
            <a:spAutoFit/>
          </a:bodyPr>
          <a:lstStyle/>
          <a:p>
            <a:r>
              <a:rPr lang="en-US" dirty="0"/>
              <a:t>from </a:t>
            </a:r>
            <a:r>
              <a:rPr lang="en-US" dirty="0" err="1"/>
              <a:t>django.db</a:t>
            </a:r>
            <a:r>
              <a:rPr lang="en-US" dirty="0"/>
              <a:t> import models</a:t>
            </a:r>
          </a:p>
          <a:p>
            <a:endParaRPr lang="en-US" dirty="0"/>
          </a:p>
          <a:p>
            <a:r>
              <a:rPr lang="en-US" dirty="0"/>
              <a:t>class Blog(</a:t>
            </a:r>
            <a:r>
              <a:rPr lang="en-US" dirty="0" err="1"/>
              <a:t>models.Model</a:t>
            </a:r>
            <a:r>
              <a:rPr lang="en-US" dirty="0"/>
              <a:t>):</a:t>
            </a:r>
          </a:p>
          <a:p>
            <a:r>
              <a:rPr lang="en-US" dirty="0"/>
              <a:t>    name = </a:t>
            </a:r>
            <a:r>
              <a:rPr lang="en-US" dirty="0" err="1"/>
              <a:t>models.CharField</a:t>
            </a:r>
            <a:r>
              <a:rPr lang="en-US" dirty="0"/>
              <a:t>(</a:t>
            </a:r>
            <a:r>
              <a:rPr lang="en-US" dirty="0" err="1"/>
              <a:t>max_length</a:t>
            </a:r>
            <a:r>
              <a:rPr lang="en-US" dirty="0"/>
              <a:t>=100)</a:t>
            </a:r>
          </a:p>
          <a:p>
            <a:r>
              <a:rPr lang="en-US" dirty="0"/>
              <a:t>    tagline = </a:t>
            </a:r>
            <a:r>
              <a:rPr lang="en-US" dirty="0" err="1"/>
              <a:t>models.TextField</a:t>
            </a:r>
            <a:r>
              <a:rPr lang="en-US" dirty="0"/>
              <a:t>()</a:t>
            </a:r>
          </a:p>
          <a:p>
            <a:endParaRPr lang="en-US" dirty="0"/>
          </a:p>
          <a:p>
            <a:r>
              <a:rPr lang="en-US" dirty="0"/>
              <a:t>    </a:t>
            </a:r>
            <a:r>
              <a:rPr lang="en-US" dirty="0" err="1"/>
              <a:t>def</a:t>
            </a:r>
            <a:r>
              <a:rPr lang="en-US" dirty="0"/>
              <a:t> __</a:t>
            </a:r>
            <a:r>
              <a:rPr lang="en-US" dirty="0" err="1"/>
              <a:t>str</a:t>
            </a:r>
            <a:r>
              <a:rPr lang="en-US" dirty="0"/>
              <a:t>__(self):</a:t>
            </a:r>
          </a:p>
          <a:p>
            <a:r>
              <a:rPr lang="en-US" dirty="0"/>
              <a:t>        return self.name</a:t>
            </a:r>
          </a:p>
        </p:txBody>
      </p:sp>
      <p:sp>
        <p:nvSpPr>
          <p:cNvPr id="9" name="Rounded Rectangle 8"/>
          <p:cNvSpPr/>
          <p:nvPr/>
        </p:nvSpPr>
        <p:spPr>
          <a:xfrm>
            <a:off x="126459" y="4114083"/>
            <a:ext cx="4601183" cy="2404166"/>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sp>
        <p:nvSpPr>
          <p:cNvPr id="10" name="Right Arrow 9"/>
          <p:cNvSpPr/>
          <p:nvPr/>
        </p:nvSpPr>
        <p:spPr>
          <a:xfrm>
            <a:off x="4873557" y="5009745"/>
            <a:ext cx="885217" cy="428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5893797" y="4489010"/>
            <a:ext cx="1350168" cy="1469485"/>
          </a:xfrm>
          <a:prstGeom prst="rect">
            <a:avLst/>
          </a:prstGeom>
        </p:spPr>
      </p:pic>
      <p:sp>
        <p:nvSpPr>
          <p:cNvPr id="13" name="Right Arrow 12"/>
          <p:cNvSpPr/>
          <p:nvPr/>
        </p:nvSpPr>
        <p:spPr>
          <a:xfrm>
            <a:off x="7378988" y="5009743"/>
            <a:ext cx="885217" cy="428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8273933" y="4114083"/>
            <a:ext cx="3716962" cy="2404166"/>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Create Table Blog(id Integer Notnull Autoincrement,</a:t>
            </a:r>
          </a:p>
          <a:p>
            <a:pPr algn="ctr"/>
            <a:r>
              <a:rPr lang="en-US" dirty="0" smtClean="0">
                <a:solidFill>
                  <a:schemeClr val="tx1"/>
                </a:solidFill>
              </a:rPr>
              <a:t>Name Varchar(100)</a:t>
            </a:r>
          </a:p>
          <a:p>
            <a:pPr algn="ctr"/>
            <a:r>
              <a:rPr lang="en-US" dirty="0" smtClean="0">
                <a:solidFill>
                  <a:schemeClr val="tx1"/>
                </a:solidFill>
              </a:rPr>
              <a:t>Tagline varchar(1000)</a:t>
            </a:r>
          </a:p>
          <a:p>
            <a:pPr algn="ctr"/>
            <a:r>
              <a:rPr lang="en-US" dirty="0">
                <a:solidFill>
                  <a:schemeClr val="tx1"/>
                </a:solidFill>
              </a:rPr>
              <a:t>)</a:t>
            </a:r>
          </a:p>
        </p:txBody>
      </p:sp>
      <p:sp>
        <p:nvSpPr>
          <p:cNvPr id="16" name="TextBox 15"/>
          <p:cNvSpPr txBox="1"/>
          <p:nvPr/>
        </p:nvSpPr>
        <p:spPr>
          <a:xfrm>
            <a:off x="1489435" y="3649129"/>
            <a:ext cx="1414021" cy="369332"/>
          </a:xfrm>
          <a:prstGeom prst="rect">
            <a:avLst/>
          </a:prstGeom>
          <a:noFill/>
        </p:spPr>
        <p:txBody>
          <a:bodyPr wrap="square" rtlCol="0">
            <a:spAutoFit/>
          </a:bodyPr>
          <a:lstStyle/>
          <a:p>
            <a:pPr algn="ctr"/>
            <a:r>
              <a:rPr lang="en-US" dirty="0" smtClean="0"/>
              <a:t>Python</a:t>
            </a:r>
            <a:endParaRPr lang="en-US" dirty="0"/>
          </a:p>
        </p:txBody>
      </p:sp>
      <p:sp>
        <p:nvSpPr>
          <p:cNvPr id="17" name="TextBox 16"/>
          <p:cNvSpPr txBox="1"/>
          <p:nvPr/>
        </p:nvSpPr>
        <p:spPr>
          <a:xfrm>
            <a:off x="9673472" y="3649129"/>
            <a:ext cx="1414021" cy="369332"/>
          </a:xfrm>
          <a:prstGeom prst="rect">
            <a:avLst/>
          </a:prstGeom>
          <a:noFill/>
        </p:spPr>
        <p:txBody>
          <a:bodyPr wrap="square" rtlCol="0">
            <a:spAutoFit/>
          </a:bodyPr>
          <a:lstStyle/>
          <a:p>
            <a:pPr algn="ctr"/>
            <a:r>
              <a:rPr lang="en-US" dirty="0" smtClean="0"/>
              <a:t>SQL</a:t>
            </a:r>
            <a:endParaRPr lang="en-US" dirty="0"/>
          </a:p>
        </p:txBody>
      </p:sp>
    </p:spTree>
    <p:extLst>
      <p:ext uri="{BB962C8B-B14F-4D97-AF65-F5344CB8AC3E}">
        <p14:creationId xmlns:p14="http://schemas.microsoft.com/office/powerpoint/2010/main" val="8397730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92480"/>
          </a:xfrm>
        </p:spPr>
        <p:txBody>
          <a:bodyPr>
            <a:normAutofit/>
          </a:bodyPr>
          <a:lstStyle/>
          <a:p>
            <a:r>
              <a:rPr lang="en-US" sz="3600" dirty="0" smtClean="0">
                <a:solidFill>
                  <a:schemeClr val="accent2">
                    <a:lumMod val="75000"/>
                  </a:schemeClr>
                </a:solidFill>
              </a:rPr>
              <a:t>What is ORM?</a:t>
            </a:r>
            <a:endParaRPr lang="en-US" sz="3600" dirty="0">
              <a:solidFill>
                <a:schemeClr val="accent2">
                  <a:lumMod val="75000"/>
                </a:schemeClr>
              </a:solidFill>
            </a:endParaRPr>
          </a:p>
        </p:txBody>
      </p:sp>
      <p:sp>
        <p:nvSpPr>
          <p:cNvPr id="3" name="Content Placeholder 2"/>
          <p:cNvSpPr>
            <a:spLocks noGrp="1"/>
          </p:cNvSpPr>
          <p:nvPr>
            <p:ph idx="1"/>
          </p:nvPr>
        </p:nvSpPr>
        <p:spPr>
          <a:xfrm>
            <a:off x="820783" y="794475"/>
            <a:ext cx="10515600" cy="1167971"/>
          </a:xfrm>
        </p:spPr>
        <p:txBody>
          <a:bodyPr>
            <a:normAutofit fontScale="70000" lnSpcReduction="20000"/>
          </a:bodyPr>
          <a:lstStyle/>
          <a:p>
            <a:r>
              <a:rPr lang="en-US" b="1" spc="-5" dirty="0">
                <a:solidFill>
                  <a:srgbClr val="0000FF"/>
                </a:solidFill>
                <a:latin typeface="Carlito"/>
                <a:cs typeface="Carlito"/>
              </a:rPr>
              <a:t>O</a:t>
            </a:r>
            <a:r>
              <a:rPr lang="en-US" spc="-5" dirty="0">
                <a:latin typeface="Carlito"/>
                <a:cs typeface="Carlito"/>
              </a:rPr>
              <a:t>bject - </a:t>
            </a:r>
            <a:r>
              <a:rPr lang="en-US" b="1" spc="-10" dirty="0">
                <a:solidFill>
                  <a:srgbClr val="0000FF"/>
                </a:solidFill>
                <a:latin typeface="Carlito"/>
                <a:cs typeface="Carlito"/>
              </a:rPr>
              <a:t>R</a:t>
            </a:r>
            <a:r>
              <a:rPr lang="en-US" spc="-10" dirty="0">
                <a:latin typeface="Carlito"/>
                <a:cs typeface="Carlito"/>
              </a:rPr>
              <a:t>elational</a:t>
            </a:r>
            <a:r>
              <a:rPr lang="en-US" spc="5" dirty="0">
                <a:latin typeface="Carlito"/>
                <a:cs typeface="Carlito"/>
              </a:rPr>
              <a:t> </a:t>
            </a:r>
            <a:r>
              <a:rPr lang="en-US" b="1" spc="-10" dirty="0" smtClean="0">
                <a:solidFill>
                  <a:srgbClr val="0000FF"/>
                </a:solidFill>
                <a:latin typeface="Carlito"/>
                <a:cs typeface="Carlito"/>
              </a:rPr>
              <a:t>M</a:t>
            </a:r>
            <a:r>
              <a:rPr lang="en-US" spc="-10" dirty="0" smtClean="0">
                <a:latin typeface="Carlito"/>
                <a:cs typeface="Carlito"/>
              </a:rPr>
              <a:t>apping</a:t>
            </a:r>
          </a:p>
          <a:p>
            <a:pPr marL="0" indent="0">
              <a:buNone/>
            </a:pPr>
            <a:endParaRPr lang="en-US" spc="-10" dirty="0" smtClean="0">
              <a:latin typeface="Carlito"/>
              <a:cs typeface="Carlito"/>
            </a:endParaRPr>
          </a:p>
          <a:p>
            <a:pPr>
              <a:buFont typeface="Wingdings" panose="05000000000000000000" pitchFamily="2" charset="2"/>
              <a:buChar char="Ø"/>
            </a:pPr>
            <a:r>
              <a:rPr lang="en-US" sz="2600" dirty="0" smtClean="0">
                <a:cs typeface="Carlito"/>
              </a:rPr>
              <a:t>Django's </a:t>
            </a:r>
            <a:r>
              <a:rPr lang="en-US" sz="2600" dirty="0">
                <a:cs typeface="Carlito"/>
              </a:rPr>
              <a:t>ORM is just a pythonical way to create SQL to query and manipulate your database and get results in a pythonic fashion</a:t>
            </a:r>
          </a:p>
          <a:p>
            <a:pPr marL="0" indent="0">
              <a:buNone/>
            </a:pPr>
            <a:endParaRPr lang="en-US" dirty="0"/>
          </a:p>
        </p:txBody>
      </p:sp>
      <p:sp>
        <p:nvSpPr>
          <p:cNvPr id="4" name="TextBox 3"/>
          <p:cNvSpPr txBox="1"/>
          <p:nvPr/>
        </p:nvSpPr>
        <p:spPr>
          <a:xfrm>
            <a:off x="820783" y="2235986"/>
            <a:ext cx="10554788" cy="923330"/>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smtClean="0"/>
              <a:t>ORM is  a technique for converting data between incompatible type systems in object oriented programming Languages. This creates, in effect, a ‘virtual object database’ that can be used from within the programming Language.</a:t>
            </a:r>
            <a:endParaRPr lang="en-US" dirty="0"/>
          </a:p>
        </p:txBody>
      </p:sp>
      <p:sp>
        <p:nvSpPr>
          <p:cNvPr id="6" name="TextBox 5"/>
          <p:cNvSpPr txBox="1"/>
          <p:nvPr/>
        </p:nvSpPr>
        <p:spPr>
          <a:xfrm>
            <a:off x="820783" y="3432856"/>
            <a:ext cx="7271658"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ORM is a bunch of code</a:t>
            </a:r>
          </a:p>
          <a:p>
            <a:r>
              <a:rPr lang="en-US" dirty="0"/>
              <a:t>	</a:t>
            </a:r>
            <a:r>
              <a:rPr lang="en-US" dirty="0" smtClean="0"/>
              <a:t>i) Provides a set of APIs which allows access databases in OO style	ii) helps database becomes more transparent</a:t>
            </a:r>
          </a:p>
        </p:txBody>
      </p:sp>
      <p:sp>
        <p:nvSpPr>
          <p:cNvPr id="7" name="TextBox 6"/>
          <p:cNvSpPr txBox="1"/>
          <p:nvPr/>
        </p:nvSpPr>
        <p:spPr>
          <a:xfrm>
            <a:off x="820783" y="4511385"/>
            <a:ext cx="7367451" cy="2031325"/>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In ORM</a:t>
            </a:r>
          </a:p>
          <a:p>
            <a:r>
              <a:rPr lang="en-US" dirty="0"/>
              <a:t>	</a:t>
            </a:r>
            <a:r>
              <a:rPr lang="en-US" dirty="0" smtClean="0"/>
              <a:t>i) Each class represents a table and is called as model</a:t>
            </a:r>
          </a:p>
          <a:p>
            <a:r>
              <a:rPr lang="en-US" dirty="0"/>
              <a:t>	</a:t>
            </a:r>
            <a:r>
              <a:rPr lang="en-US" dirty="0" smtClean="0"/>
              <a:t>ii) Each Property represents as column</a:t>
            </a:r>
          </a:p>
          <a:p>
            <a:r>
              <a:rPr lang="en-US" dirty="0"/>
              <a:t>	</a:t>
            </a:r>
            <a:r>
              <a:rPr lang="en-US" dirty="0" smtClean="0"/>
              <a:t>iii) Each Object has methods to interact with the database</a:t>
            </a:r>
          </a:p>
          <a:p>
            <a:r>
              <a:rPr lang="en-US" dirty="0"/>
              <a:t>	</a:t>
            </a:r>
            <a:r>
              <a:rPr lang="en-US" dirty="0" smtClean="0"/>
              <a:t>	1. Save for Insert and Update</a:t>
            </a:r>
          </a:p>
          <a:p>
            <a:r>
              <a:rPr lang="en-US" dirty="0"/>
              <a:t>	</a:t>
            </a:r>
            <a:r>
              <a:rPr lang="en-US" dirty="0" smtClean="0"/>
              <a:t>	2. Delete for Delete data</a:t>
            </a:r>
          </a:p>
          <a:p>
            <a:r>
              <a:rPr lang="en-US" dirty="0"/>
              <a:t>	</a:t>
            </a:r>
            <a:r>
              <a:rPr lang="en-US" dirty="0" smtClean="0"/>
              <a:t>	3. And other methods to load records.</a:t>
            </a:r>
            <a:endParaRPr lang="en-US" dirty="0"/>
          </a:p>
        </p:txBody>
      </p:sp>
      <p:pic>
        <p:nvPicPr>
          <p:cNvPr id="1026" name="Picture 2" descr="Django Models - Python Django Tutoria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1588" y="3040975"/>
            <a:ext cx="2978727" cy="2561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9024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531222"/>
          </a:xfrm>
        </p:spPr>
        <p:txBody>
          <a:bodyPr>
            <a:normAutofit fontScale="90000"/>
          </a:bodyPr>
          <a:lstStyle/>
          <a:p>
            <a:r>
              <a:rPr lang="en-US" sz="3600" dirty="0" smtClean="0">
                <a:solidFill>
                  <a:schemeClr val="accent2">
                    <a:lumMod val="75000"/>
                  </a:schemeClr>
                </a:solidFill>
              </a:rPr>
              <a:t>How to create a Model?</a:t>
            </a:r>
            <a:endParaRPr lang="en-US" sz="3600" dirty="0">
              <a:solidFill>
                <a:schemeClr val="accent2">
                  <a:lumMod val="75000"/>
                </a:schemeClr>
              </a:solidFill>
            </a:endParaRPr>
          </a:p>
        </p:txBody>
      </p:sp>
      <p:sp>
        <p:nvSpPr>
          <p:cNvPr id="4" name="TextBox 3"/>
          <p:cNvSpPr txBox="1"/>
          <p:nvPr/>
        </p:nvSpPr>
        <p:spPr>
          <a:xfrm>
            <a:off x="888274" y="487928"/>
            <a:ext cx="7271657" cy="1569660"/>
          </a:xfrm>
          <a:prstGeom prst="rect">
            <a:avLst/>
          </a:prstGeom>
          <a:noFill/>
        </p:spPr>
        <p:txBody>
          <a:bodyPr wrap="square" rtlCol="0">
            <a:spAutoFit/>
          </a:bodyPr>
          <a:lstStyle/>
          <a:p>
            <a:r>
              <a:rPr lang="en-US" sz="2400" b="1" dirty="0" smtClean="0"/>
              <a:t>Step 1 : Add a class.</a:t>
            </a:r>
          </a:p>
          <a:p>
            <a:pPr lvl="1"/>
            <a:r>
              <a:rPr lang="en-US" dirty="0" smtClean="0"/>
              <a:t>Add a class which represents a table.</a:t>
            </a:r>
          </a:p>
          <a:p>
            <a:pPr lvl="1"/>
            <a:r>
              <a:rPr lang="en-US" dirty="0" smtClean="0"/>
              <a:t>Must inherit from Model Class.</a:t>
            </a:r>
          </a:p>
          <a:p>
            <a:pPr lvl="1"/>
            <a:r>
              <a:rPr lang="en-US" dirty="0" smtClean="0"/>
              <a:t>Model class inside the model package (django.db.models.Model)</a:t>
            </a:r>
          </a:p>
          <a:p>
            <a:endParaRPr lang="en-US" dirty="0"/>
          </a:p>
        </p:txBody>
      </p:sp>
      <p:sp>
        <p:nvSpPr>
          <p:cNvPr id="5" name="object 25"/>
          <p:cNvSpPr/>
          <p:nvPr/>
        </p:nvSpPr>
        <p:spPr>
          <a:xfrm>
            <a:off x="2290790" y="1898033"/>
            <a:ext cx="6565827" cy="1137280"/>
          </a:xfrm>
          <a:prstGeom prst="rect">
            <a:avLst/>
          </a:prstGeom>
          <a:blipFill>
            <a:blip r:embed="rId2" cstate="print"/>
            <a:stretch>
              <a:fillRect/>
            </a:stretch>
          </a:blipFill>
        </p:spPr>
        <p:txBody>
          <a:bodyPr wrap="square" lIns="0" tIns="0" rIns="0" bIns="0" rtlCol="0"/>
          <a:lstStyle/>
          <a:p>
            <a:endParaRPr/>
          </a:p>
        </p:txBody>
      </p:sp>
      <p:sp>
        <p:nvSpPr>
          <p:cNvPr id="6" name="Rectangle 5"/>
          <p:cNvSpPr/>
          <p:nvPr/>
        </p:nvSpPr>
        <p:spPr>
          <a:xfrm>
            <a:off x="862358" y="3035313"/>
            <a:ext cx="9361730" cy="1846659"/>
          </a:xfrm>
          <a:prstGeom prst="rect">
            <a:avLst/>
          </a:prstGeom>
        </p:spPr>
        <p:txBody>
          <a:bodyPr wrap="none">
            <a:spAutoFit/>
          </a:bodyPr>
          <a:lstStyle/>
          <a:p>
            <a:r>
              <a:rPr lang="en-US" sz="2400" b="1" dirty="0"/>
              <a:t>Step </a:t>
            </a:r>
            <a:r>
              <a:rPr lang="en-US" sz="2400" b="1" dirty="0" smtClean="0"/>
              <a:t>2 </a:t>
            </a:r>
            <a:r>
              <a:rPr lang="en-US" sz="2400" b="1" dirty="0"/>
              <a:t>: </a:t>
            </a:r>
            <a:r>
              <a:rPr lang="en-US" sz="2400" b="1" dirty="0" smtClean="0"/>
              <a:t>Add Properties which represents columns (fields).</a:t>
            </a:r>
          </a:p>
          <a:p>
            <a:pPr lvl="1"/>
            <a:r>
              <a:rPr lang="en-US" dirty="0" smtClean="0"/>
              <a:t>Property_name = Model.type(Field_Options)</a:t>
            </a:r>
          </a:p>
          <a:p>
            <a:pPr lvl="1"/>
            <a:r>
              <a:rPr lang="en-US" dirty="0" smtClean="0"/>
              <a:t>Type is some field class inside the model(you can create and use customize field classes)</a:t>
            </a:r>
          </a:p>
          <a:p>
            <a:pPr lvl="1"/>
            <a:r>
              <a:rPr lang="en-US" dirty="0" smtClean="0"/>
              <a:t>Each property name is an instance of some field classes.</a:t>
            </a:r>
          </a:p>
          <a:p>
            <a:pPr lvl="1"/>
            <a:r>
              <a:rPr lang="en-US" dirty="0" smtClean="0"/>
              <a:t>Each field class represents a column type, which tells to database to store which kind of data.</a:t>
            </a:r>
          </a:p>
          <a:p>
            <a:pPr lvl="1"/>
            <a:r>
              <a:rPr lang="en-US" dirty="0" smtClean="0"/>
              <a:t>Field_Options are a set field specific properties.</a:t>
            </a:r>
            <a:endParaRPr lang="en-US" dirty="0"/>
          </a:p>
        </p:txBody>
      </p:sp>
      <p:sp>
        <p:nvSpPr>
          <p:cNvPr id="7" name="object 24"/>
          <p:cNvSpPr/>
          <p:nvPr/>
        </p:nvSpPr>
        <p:spPr>
          <a:xfrm>
            <a:off x="1839467" y="5033787"/>
            <a:ext cx="8240516" cy="16654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745954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87977"/>
          </a:xfrm>
        </p:spPr>
        <p:txBody>
          <a:bodyPr>
            <a:normAutofit/>
          </a:bodyPr>
          <a:lstStyle/>
          <a:p>
            <a:r>
              <a:rPr lang="en-US" sz="3600" dirty="0" smtClean="0">
                <a:solidFill>
                  <a:schemeClr val="accent2">
                    <a:lumMod val="75000"/>
                  </a:schemeClr>
                </a:solidFill>
              </a:rPr>
              <a:t>Field Types and Options</a:t>
            </a:r>
            <a:endParaRPr lang="en-US" sz="3600" dirty="0">
              <a:solidFill>
                <a:schemeClr val="accent2">
                  <a:lumMod val="75000"/>
                </a:schemeClr>
              </a:solidFill>
            </a:endParaRPr>
          </a:p>
        </p:txBody>
      </p:sp>
      <p:sp>
        <p:nvSpPr>
          <p:cNvPr id="4" name="TextBox 3"/>
          <p:cNvSpPr txBox="1"/>
          <p:nvPr/>
        </p:nvSpPr>
        <p:spPr>
          <a:xfrm>
            <a:off x="182879" y="938740"/>
            <a:ext cx="2943497" cy="400110"/>
          </a:xfrm>
          <a:prstGeom prst="rect">
            <a:avLst/>
          </a:prstGeom>
          <a:noFill/>
        </p:spPr>
        <p:txBody>
          <a:bodyPr wrap="square" rtlCol="0">
            <a:spAutoFit/>
          </a:bodyPr>
          <a:lstStyle/>
          <a:p>
            <a:r>
              <a:rPr lang="en-US" sz="2000" b="1" dirty="0" smtClean="0">
                <a:solidFill>
                  <a:srgbClr val="0070C0"/>
                </a:solidFill>
              </a:rPr>
              <a:t>String Fields</a:t>
            </a:r>
            <a:endParaRPr lang="en-US" sz="2000" b="1" dirty="0">
              <a:solidFill>
                <a:srgbClr val="0070C0"/>
              </a:solidFill>
            </a:endParaRPr>
          </a:p>
        </p:txBody>
      </p:sp>
      <p:sp>
        <p:nvSpPr>
          <p:cNvPr id="5" name="TextBox 4"/>
          <p:cNvSpPr txBox="1"/>
          <p:nvPr/>
        </p:nvSpPr>
        <p:spPr>
          <a:xfrm>
            <a:off x="6091644" y="347657"/>
            <a:ext cx="2943497" cy="400110"/>
          </a:xfrm>
          <a:prstGeom prst="rect">
            <a:avLst/>
          </a:prstGeom>
          <a:noFill/>
        </p:spPr>
        <p:txBody>
          <a:bodyPr wrap="square" rtlCol="0">
            <a:spAutoFit/>
          </a:bodyPr>
          <a:lstStyle/>
          <a:p>
            <a:r>
              <a:rPr lang="en-US" sz="2000" b="1" dirty="0" smtClean="0">
                <a:solidFill>
                  <a:srgbClr val="0070C0"/>
                </a:solidFill>
              </a:rPr>
              <a:t>Integer Fields</a:t>
            </a:r>
            <a:endParaRPr lang="en-US" sz="2000" b="1" dirty="0">
              <a:solidFill>
                <a:srgbClr val="0070C0"/>
              </a:solidFill>
            </a:endParaRPr>
          </a:p>
        </p:txBody>
      </p:sp>
      <p:sp>
        <p:nvSpPr>
          <p:cNvPr id="6" name="Rectangle 5"/>
          <p:cNvSpPr/>
          <p:nvPr/>
        </p:nvSpPr>
        <p:spPr>
          <a:xfrm>
            <a:off x="418011" y="1319238"/>
            <a:ext cx="6096000" cy="646331"/>
          </a:xfrm>
          <a:prstGeom prst="rect">
            <a:avLst/>
          </a:prstGeom>
        </p:spPr>
        <p:txBody>
          <a:bodyPr>
            <a:spAutoFit/>
          </a:bodyPr>
          <a:lstStyle/>
          <a:p>
            <a:pPr marL="12700">
              <a:lnSpc>
                <a:spcPct val="100000"/>
              </a:lnSpc>
            </a:pPr>
            <a:r>
              <a:rPr lang="en-US" spc="-215" dirty="0" smtClean="0">
                <a:cs typeface="Arial Black"/>
              </a:rPr>
              <a:t>P r o p e r t y_n a m e </a:t>
            </a:r>
            <a:r>
              <a:rPr lang="en-US" spc="50" dirty="0">
                <a:cs typeface="Arial Black"/>
              </a:rPr>
              <a:t>=</a:t>
            </a:r>
            <a:r>
              <a:rPr lang="en-US" spc="-105" dirty="0">
                <a:cs typeface="Arial Black"/>
              </a:rPr>
              <a:t> </a:t>
            </a:r>
            <a:r>
              <a:rPr lang="en-US" spc="-225" dirty="0" smtClean="0">
                <a:cs typeface="Arial Black"/>
              </a:rPr>
              <a:t>m o d e l s. </a:t>
            </a:r>
            <a:r>
              <a:rPr lang="en-US" spc="-225" dirty="0" smtClean="0">
                <a:solidFill>
                  <a:srgbClr val="009E46"/>
                </a:solidFill>
                <a:cs typeface="Arial Black"/>
              </a:rPr>
              <a:t>C h a r F I e l d </a:t>
            </a:r>
            <a:r>
              <a:rPr lang="en-US" spc="-225" dirty="0" smtClean="0">
                <a:cs typeface="Arial Black"/>
              </a:rPr>
              <a:t>( </a:t>
            </a:r>
            <a:r>
              <a:rPr lang="en-US" spc="-225" dirty="0" smtClean="0">
                <a:solidFill>
                  <a:srgbClr val="009E46"/>
                </a:solidFill>
                <a:cs typeface="Arial Black"/>
              </a:rPr>
              <a:t>f I e l d O p t I o n s</a:t>
            </a:r>
            <a:r>
              <a:rPr lang="en-US" spc="-225" dirty="0">
                <a:cs typeface="Arial Black"/>
              </a:rPr>
              <a:t>)</a:t>
            </a:r>
            <a:endParaRPr lang="en-US" dirty="0">
              <a:cs typeface="Arial Black"/>
            </a:endParaRPr>
          </a:p>
          <a:p>
            <a:pPr marL="12700">
              <a:lnSpc>
                <a:spcPct val="100000"/>
              </a:lnSpc>
            </a:pPr>
            <a:r>
              <a:rPr lang="en-US" spc="-220" dirty="0" smtClean="0">
                <a:cs typeface="Arial Black"/>
              </a:rPr>
              <a:t>P r o p e r t y _ n a m e </a:t>
            </a:r>
            <a:r>
              <a:rPr lang="en-US" spc="50" dirty="0">
                <a:cs typeface="Arial Black"/>
              </a:rPr>
              <a:t>=</a:t>
            </a:r>
            <a:r>
              <a:rPr lang="en-US" spc="-80" dirty="0">
                <a:cs typeface="Arial Black"/>
              </a:rPr>
              <a:t> </a:t>
            </a:r>
            <a:r>
              <a:rPr lang="en-US" spc="-240" dirty="0" smtClean="0">
                <a:cs typeface="Arial Black"/>
              </a:rPr>
              <a:t>m o d e l s . </a:t>
            </a:r>
            <a:r>
              <a:rPr lang="en-US" spc="-240" dirty="0" smtClean="0">
                <a:solidFill>
                  <a:srgbClr val="009E46"/>
                </a:solidFill>
                <a:cs typeface="Arial Black"/>
              </a:rPr>
              <a:t>T e x t F I e l d</a:t>
            </a:r>
            <a:r>
              <a:rPr lang="en-US" spc="-240" dirty="0" smtClean="0">
                <a:cs typeface="Arial Black"/>
              </a:rPr>
              <a:t>( </a:t>
            </a:r>
            <a:r>
              <a:rPr lang="en-US" spc="-240" dirty="0" smtClean="0">
                <a:solidFill>
                  <a:srgbClr val="009E46"/>
                </a:solidFill>
                <a:cs typeface="Arial Black"/>
              </a:rPr>
              <a:t>f I e l d O p t I o n s</a:t>
            </a:r>
            <a:r>
              <a:rPr lang="en-US" spc="-240" dirty="0">
                <a:cs typeface="Arial Black"/>
              </a:rPr>
              <a:t>)</a:t>
            </a:r>
            <a:endParaRPr lang="en-US" dirty="0">
              <a:cs typeface="Arial Black"/>
            </a:endParaRPr>
          </a:p>
        </p:txBody>
      </p:sp>
      <p:sp>
        <p:nvSpPr>
          <p:cNvPr id="7" name="Rectangle 6"/>
          <p:cNvSpPr/>
          <p:nvPr/>
        </p:nvSpPr>
        <p:spPr>
          <a:xfrm>
            <a:off x="657496" y="2400527"/>
            <a:ext cx="5538651" cy="2308324"/>
          </a:xfrm>
          <a:prstGeom prst="rect">
            <a:avLst/>
          </a:prstGeom>
        </p:spPr>
        <p:txBody>
          <a:bodyPr wrap="square">
            <a:spAutoFit/>
          </a:bodyPr>
          <a:lstStyle/>
          <a:p>
            <a:pPr marL="12700"/>
            <a:r>
              <a:rPr lang="en-US" b="1" dirty="0">
                <a:solidFill>
                  <a:srgbClr val="009E46"/>
                </a:solidFill>
                <a:cs typeface="Arial"/>
              </a:rPr>
              <a:t>max_length</a:t>
            </a:r>
            <a:r>
              <a:rPr lang="en-US" dirty="0">
                <a:cs typeface="Arial Black"/>
              </a:rPr>
              <a:t>: </a:t>
            </a:r>
            <a:r>
              <a:rPr lang="en-US" dirty="0" smtClean="0">
                <a:cs typeface="Arial Black"/>
              </a:rPr>
              <a:t>Integer  number represent maximum number of characters.</a:t>
            </a:r>
            <a:endParaRPr lang="en-US" dirty="0">
              <a:cs typeface="Arial Black"/>
            </a:endParaRPr>
          </a:p>
          <a:p>
            <a:pPr marL="12700"/>
            <a:r>
              <a:rPr lang="en-US" b="1" dirty="0">
                <a:solidFill>
                  <a:srgbClr val="009E46"/>
                </a:solidFill>
                <a:cs typeface="Arial"/>
              </a:rPr>
              <a:t>null</a:t>
            </a:r>
            <a:r>
              <a:rPr lang="en-US" dirty="0">
                <a:cs typeface="Arial Black"/>
              </a:rPr>
              <a:t>: bool value to indicate if null value is allowed. </a:t>
            </a:r>
            <a:r>
              <a:rPr lang="en-US" b="1" dirty="0">
                <a:cs typeface="Arial"/>
              </a:rPr>
              <a:t>False by default</a:t>
            </a:r>
            <a:r>
              <a:rPr lang="en-US" dirty="0">
                <a:cs typeface="Arial Black"/>
              </a:rPr>
              <a:t>.</a:t>
            </a:r>
          </a:p>
          <a:p>
            <a:pPr marL="12700" marR="5080"/>
            <a:r>
              <a:rPr lang="en-US" b="1" dirty="0">
                <a:solidFill>
                  <a:srgbClr val="009E46"/>
                </a:solidFill>
                <a:cs typeface="Arial"/>
              </a:rPr>
              <a:t>blank</a:t>
            </a:r>
            <a:r>
              <a:rPr lang="en-US" dirty="0">
                <a:cs typeface="Arial Black"/>
              </a:rPr>
              <a:t>: bool value to indicate if empty string is allowed. </a:t>
            </a:r>
            <a:r>
              <a:rPr lang="en-US" b="1" dirty="0">
                <a:cs typeface="Arial"/>
              </a:rPr>
              <a:t>False by default</a:t>
            </a:r>
            <a:r>
              <a:rPr lang="en-US" dirty="0">
                <a:cs typeface="Arial Black"/>
              </a:rPr>
              <a:t>.  </a:t>
            </a:r>
            <a:endParaRPr lang="en-US" dirty="0" smtClean="0">
              <a:cs typeface="Arial Black"/>
            </a:endParaRPr>
          </a:p>
          <a:p>
            <a:pPr marL="12700" marR="5080"/>
            <a:r>
              <a:rPr lang="en-US" b="1" dirty="0" smtClean="0">
                <a:solidFill>
                  <a:srgbClr val="009E46"/>
                </a:solidFill>
                <a:cs typeface="Arial"/>
              </a:rPr>
              <a:t>default</a:t>
            </a:r>
            <a:r>
              <a:rPr lang="en-US" dirty="0">
                <a:cs typeface="Arial Black"/>
              </a:rPr>
              <a:t>: default value if none is provided</a:t>
            </a:r>
          </a:p>
          <a:p>
            <a:pPr marL="12700"/>
            <a:r>
              <a:rPr lang="en-US" b="1" dirty="0">
                <a:solidFill>
                  <a:srgbClr val="009E46"/>
                </a:solidFill>
                <a:cs typeface="Arial"/>
              </a:rPr>
              <a:t>choices</a:t>
            </a:r>
            <a:r>
              <a:rPr lang="en-US" dirty="0">
                <a:cs typeface="Arial Black"/>
              </a:rPr>
              <a:t>: enumeration</a:t>
            </a:r>
          </a:p>
        </p:txBody>
      </p:sp>
      <p:sp>
        <p:nvSpPr>
          <p:cNvPr id="8" name="TextBox 7"/>
          <p:cNvSpPr txBox="1"/>
          <p:nvPr/>
        </p:nvSpPr>
        <p:spPr>
          <a:xfrm>
            <a:off x="418011" y="1979690"/>
            <a:ext cx="1785258" cy="369332"/>
          </a:xfrm>
          <a:prstGeom prst="rect">
            <a:avLst/>
          </a:prstGeom>
          <a:noFill/>
        </p:spPr>
        <p:txBody>
          <a:bodyPr wrap="square" rtlCol="0">
            <a:spAutoFit/>
          </a:bodyPr>
          <a:lstStyle/>
          <a:p>
            <a:r>
              <a:rPr lang="en-US" b="1" dirty="0" smtClean="0"/>
              <a:t>fieldOptions:</a:t>
            </a:r>
            <a:endParaRPr lang="en-US" b="1" dirty="0"/>
          </a:p>
        </p:txBody>
      </p:sp>
      <p:sp>
        <p:nvSpPr>
          <p:cNvPr id="9" name="object 22"/>
          <p:cNvSpPr/>
          <p:nvPr/>
        </p:nvSpPr>
        <p:spPr>
          <a:xfrm>
            <a:off x="418011" y="5066594"/>
            <a:ext cx="5495109" cy="1068324"/>
          </a:xfrm>
          <a:prstGeom prst="rect">
            <a:avLst/>
          </a:prstGeom>
          <a:blipFill>
            <a:blip r:embed="rId2" cstate="print"/>
            <a:stretch>
              <a:fillRect/>
            </a:stretch>
          </a:blipFill>
        </p:spPr>
        <p:txBody>
          <a:bodyPr wrap="square" lIns="0" tIns="0" rIns="0" bIns="0" rtlCol="0"/>
          <a:lstStyle/>
          <a:p>
            <a:endParaRPr/>
          </a:p>
        </p:txBody>
      </p:sp>
      <p:sp>
        <p:nvSpPr>
          <p:cNvPr id="10" name="Rectangle 9"/>
          <p:cNvSpPr/>
          <p:nvPr/>
        </p:nvSpPr>
        <p:spPr>
          <a:xfrm>
            <a:off x="6470470" y="698064"/>
            <a:ext cx="5721530" cy="3970318"/>
          </a:xfrm>
          <a:prstGeom prst="rect">
            <a:avLst/>
          </a:prstGeom>
        </p:spPr>
        <p:txBody>
          <a:bodyPr wrap="square">
            <a:spAutoFit/>
          </a:bodyPr>
          <a:lstStyle/>
          <a:p>
            <a:pPr marL="12700"/>
            <a:r>
              <a:rPr lang="en-US" dirty="0">
                <a:cs typeface="Arial Black"/>
              </a:rPr>
              <a:t>property_name = models.</a:t>
            </a:r>
            <a:r>
              <a:rPr lang="en-US" dirty="0">
                <a:solidFill>
                  <a:srgbClr val="009E46"/>
                </a:solidFill>
                <a:cs typeface="Arial Black"/>
              </a:rPr>
              <a:t>BigIntegerField</a:t>
            </a:r>
            <a:r>
              <a:rPr lang="en-US" dirty="0">
                <a:cs typeface="Arial Black"/>
              </a:rPr>
              <a:t>(</a:t>
            </a:r>
            <a:r>
              <a:rPr lang="en-US" dirty="0">
                <a:solidFill>
                  <a:srgbClr val="009E46"/>
                </a:solidFill>
                <a:cs typeface="Arial Black"/>
              </a:rPr>
              <a:t>fieldOptions</a:t>
            </a:r>
            <a:r>
              <a:rPr lang="en-US" dirty="0">
                <a:cs typeface="Arial Black"/>
              </a:rPr>
              <a:t>)</a:t>
            </a:r>
          </a:p>
          <a:p>
            <a:pPr marL="12700"/>
            <a:r>
              <a:rPr lang="en-US" dirty="0">
                <a:cs typeface="Arial Black"/>
              </a:rPr>
              <a:t>property_name = </a:t>
            </a:r>
            <a:r>
              <a:rPr lang="en-US" dirty="0" err="1">
                <a:cs typeface="Arial Black"/>
              </a:rPr>
              <a:t>models.</a:t>
            </a:r>
            <a:r>
              <a:rPr lang="en-US" dirty="0" err="1">
                <a:solidFill>
                  <a:srgbClr val="009E46"/>
                </a:solidFill>
                <a:cs typeface="Arial Black"/>
              </a:rPr>
              <a:t>IntegerField</a:t>
            </a:r>
            <a:r>
              <a:rPr lang="en-US" dirty="0">
                <a:cs typeface="Arial Black"/>
              </a:rPr>
              <a:t>(</a:t>
            </a:r>
            <a:r>
              <a:rPr lang="en-US" dirty="0">
                <a:solidFill>
                  <a:srgbClr val="009E46"/>
                </a:solidFill>
                <a:cs typeface="Arial Black"/>
              </a:rPr>
              <a:t>fieldOptions</a:t>
            </a:r>
            <a:r>
              <a:rPr lang="en-US" dirty="0">
                <a:cs typeface="Arial Black"/>
              </a:rPr>
              <a:t>)</a:t>
            </a:r>
          </a:p>
          <a:p>
            <a:pPr marL="12700"/>
            <a:r>
              <a:rPr lang="en-US" dirty="0">
                <a:cs typeface="Arial Black"/>
              </a:rPr>
              <a:t>property_name = </a:t>
            </a:r>
            <a:r>
              <a:rPr lang="en-US" dirty="0" err="1">
                <a:cs typeface="Arial Black"/>
              </a:rPr>
              <a:t>models.</a:t>
            </a:r>
            <a:r>
              <a:rPr lang="en-US" dirty="0" err="1">
                <a:solidFill>
                  <a:srgbClr val="009E46"/>
                </a:solidFill>
                <a:cs typeface="Arial Black"/>
              </a:rPr>
              <a:t>SmallIntegerField</a:t>
            </a:r>
            <a:r>
              <a:rPr lang="en-US" dirty="0">
                <a:cs typeface="Arial Black"/>
              </a:rPr>
              <a:t>(</a:t>
            </a:r>
            <a:r>
              <a:rPr lang="en-US" dirty="0">
                <a:solidFill>
                  <a:srgbClr val="009E46"/>
                </a:solidFill>
                <a:cs typeface="Arial Black"/>
              </a:rPr>
              <a:t>fieldOptions</a:t>
            </a:r>
            <a:r>
              <a:rPr lang="en-US" dirty="0">
                <a:cs typeface="Arial Black"/>
              </a:rPr>
              <a:t>)</a:t>
            </a:r>
          </a:p>
          <a:p>
            <a:pPr marL="12700" marR="5080"/>
            <a:r>
              <a:rPr lang="en-US" dirty="0">
                <a:cs typeface="Arial Black"/>
              </a:rPr>
              <a:t>property_name = </a:t>
            </a:r>
            <a:r>
              <a:rPr lang="en-US" dirty="0" err="1">
                <a:cs typeface="Arial Black"/>
              </a:rPr>
              <a:t>models.</a:t>
            </a:r>
            <a:r>
              <a:rPr lang="en-US" dirty="0" err="1">
                <a:solidFill>
                  <a:srgbClr val="009E46"/>
                </a:solidFill>
                <a:cs typeface="Arial Black"/>
              </a:rPr>
              <a:t>PositiveIntegerField</a:t>
            </a:r>
            <a:r>
              <a:rPr lang="en-US" dirty="0">
                <a:cs typeface="Arial Black"/>
              </a:rPr>
              <a:t>(</a:t>
            </a:r>
            <a:r>
              <a:rPr lang="en-US" dirty="0">
                <a:solidFill>
                  <a:srgbClr val="009E46"/>
                </a:solidFill>
                <a:cs typeface="Arial Black"/>
              </a:rPr>
              <a:t>fieldOptions</a:t>
            </a:r>
            <a:r>
              <a:rPr lang="en-US" dirty="0">
                <a:cs typeface="Arial Black"/>
              </a:rPr>
              <a:t>)  </a:t>
            </a:r>
            <a:endParaRPr lang="en-US" dirty="0" smtClean="0">
              <a:cs typeface="Arial Black"/>
            </a:endParaRPr>
          </a:p>
          <a:p>
            <a:pPr marL="12700" marR="5080"/>
            <a:r>
              <a:rPr lang="en-US" dirty="0" smtClean="0">
                <a:cs typeface="Arial Black"/>
              </a:rPr>
              <a:t>property_name </a:t>
            </a:r>
            <a:r>
              <a:rPr lang="en-US" dirty="0">
                <a:cs typeface="Arial Black"/>
              </a:rPr>
              <a:t>= </a:t>
            </a:r>
            <a:r>
              <a:rPr lang="en-US" dirty="0" err="1">
                <a:cs typeface="Arial Black"/>
              </a:rPr>
              <a:t>models.</a:t>
            </a:r>
            <a:r>
              <a:rPr lang="en-US" dirty="0" err="1">
                <a:solidFill>
                  <a:srgbClr val="009E46"/>
                </a:solidFill>
                <a:cs typeface="Arial Black"/>
              </a:rPr>
              <a:t>PositiveSmallIntegerField</a:t>
            </a:r>
            <a:r>
              <a:rPr lang="en-US" dirty="0">
                <a:cs typeface="Arial Black"/>
              </a:rPr>
              <a:t>(</a:t>
            </a:r>
            <a:r>
              <a:rPr lang="en-US" dirty="0">
                <a:solidFill>
                  <a:srgbClr val="009E46"/>
                </a:solidFill>
                <a:cs typeface="Arial Black"/>
              </a:rPr>
              <a:t>fieldOptions</a:t>
            </a:r>
            <a:r>
              <a:rPr lang="en-US" dirty="0">
                <a:cs typeface="Arial Black"/>
              </a:rPr>
              <a:t>)  </a:t>
            </a:r>
            <a:endParaRPr lang="en-US" dirty="0" smtClean="0">
              <a:cs typeface="Arial Black"/>
            </a:endParaRPr>
          </a:p>
          <a:p>
            <a:pPr marL="12700" marR="5080"/>
            <a:r>
              <a:rPr lang="en-US" dirty="0" smtClean="0">
                <a:cs typeface="Arial Black"/>
              </a:rPr>
              <a:t>property_name </a:t>
            </a:r>
            <a:r>
              <a:rPr lang="en-US" dirty="0">
                <a:cs typeface="Arial Black"/>
              </a:rPr>
              <a:t>= </a:t>
            </a:r>
            <a:r>
              <a:rPr lang="en-US" dirty="0" err="1">
                <a:cs typeface="Arial Black"/>
              </a:rPr>
              <a:t>models.</a:t>
            </a:r>
            <a:r>
              <a:rPr lang="en-US" dirty="0" err="1">
                <a:solidFill>
                  <a:srgbClr val="009E46"/>
                </a:solidFill>
                <a:cs typeface="Arial Black"/>
              </a:rPr>
              <a:t>FloatField</a:t>
            </a:r>
            <a:r>
              <a:rPr lang="en-US" dirty="0">
                <a:cs typeface="Arial Black"/>
              </a:rPr>
              <a:t>(</a:t>
            </a:r>
            <a:r>
              <a:rPr lang="en-US" dirty="0">
                <a:solidFill>
                  <a:srgbClr val="009E46"/>
                </a:solidFill>
                <a:cs typeface="Arial Black"/>
              </a:rPr>
              <a:t>fieldOptions</a:t>
            </a:r>
            <a:r>
              <a:rPr lang="en-US" dirty="0" smtClean="0">
                <a:cs typeface="Arial Black"/>
              </a:rPr>
              <a:t>)</a:t>
            </a:r>
          </a:p>
          <a:p>
            <a:pPr marL="12700" marR="5080"/>
            <a:endParaRPr lang="en-US" dirty="0" smtClean="0">
              <a:cs typeface="Arial Black"/>
            </a:endParaRPr>
          </a:p>
          <a:p>
            <a:pPr marL="12700" marR="5080"/>
            <a:r>
              <a:rPr lang="en-US" b="1" dirty="0"/>
              <a:t>fieldOptions:</a:t>
            </a:r>
          </a:p>
          <a:p>
            <a:pPr marL="469900" lvl="1"/>
            <a:r>
              <a:rPr lang="en-US" b="1" dirty="0" smtClean="0">
                <a:solidFill>
                  <a:srgbClr val="009E46"/>
                </a:solidFill>
                <a:cs typeface="Arial"/>
              </a:rPr>
              <a:t>null</a:t>
            </a:r>
            <a:r>
              <a:rPr lang="en-US" dirty="0">
                <a:cs typeface="Arial Black"/>
              </a:rPr>
              <a:t>: bool value to indicate if null value is allowed. </a:t>
            </a:r>
            <a:r>
              <a:rPr lang="en-US" b="1" dirty="0">
                <a:cs typeface="Arial"/>
              </a:rPr>
              <a:t>False by default</a:t>
            </a:r>
            <a:r>
              <a:rPr lang="en-US" dirty="0">
                <a:cs typeface="Arial Black"/>
              </a:rPr>
              <a:t>.</a:t>
            </a:r>
          </a:p>
          <a:p>
            <a:pPr marL="469900" lvl="1"/>
            <a:r>
              <a:rPr lang="en-US" b="1" dirty="0">
                <a:solidFill>
                  <a:srgbClr val="009E46"/>
                </a:solidFill>
                <a:cs typeface="Arial"/>
              </a:rPr>
              <a:t>default</a:t>
            </a:r>
            <a:r>
              <a:rPr lang="en-US" dirty="0">
                <a:cs typeface="Arial Black"/>
              </a:rPr>
              <a:t>: default value if none is provided</a:t>
            </a:r>
          </a:p>
          <a:p>
            <a:pPr marL="12700" marR="5080"/>
            <a:endParaRPr lang="en-US" spc="-225" dirty="0" smtClean="0">
              <a:cs typeface="Arial Black"/>
            </a:endParaRPr>
          </a:p>
          <a:p>
            <a:pPr marL="12700" marR="5080"/>
            <a:endParaRPr lang="en-US" dirty="0">
              <a:cs typeface="Arial Black"/>
            </a:endParaRPr>
          </a:p>
        </p:txBody>
      </p:sp>
      <p:sp>
        <p:nvSpPr>
          <p:cNvPr id="11" name="TextBox 10"/>
          <p:cNvSpPr txBox="1"/>
          <p:nvPr/>
        </p:nvSpPr>
        <p:spPr>
          <a:xfrm>
            <a:off x="6339840" y="4152109"/>
            <a:ext cx="2741657" cy="400110"/>
          </a:xfrm>
          <a:prstGeom prst="rect">
            <a:avLst/>
          </a:prstGeom>
          <a:noFill/>
        </p:spPr>
        <p:txBody>
          <a:bodyPr wrap="square" rtlCol="0">
            <a:spAutoFit/>
          </a:bodyPr>
          <a:lstStyle/>
          <a:p>
            <a:r>
              <a:rPr lang="en-US" sz="2000" b="1" dirty="0" smtClean="0">
                <a:solidFill>
                  <a:srgbClr val="0070C0"/>
                </a:solidFill>
              </a:rPr>
              <a:t>Boolean Fields</a:t>
            </a:r>
            <a:endParaRPr lang="en-US" sz="2000" b="1" dirty="0">
              <a:solidFill>
                <a:srgbClr val="0070C0"/>
              </a:solidFill>
            </a:endParaRPr>
          </a:p>
        </p:txBody>
      </p:sp>
      <p:sp>
        <p:nvSpPr>
          <p:cNvPr id="12" name="Rectangle 11"/>
          <p:cNvSpPr/>
          <p:nvPr/>
        </p:nvSpPr>
        <p:spPr>
          <a:xfrm>
            <a:off x="6514011" y="4547213"/>
            <a:ext cx="5677989" cy="646331"/>
          </a:xfrm>
          <a:prstGeom prst="rect">
            <a:avLst/>
          </a:prstGeom>
        </p:spPr>
        <p:txBody>
          <a:bodyPr wrap="square">
            <a:spAutoFit/>
          </a:bodyPr>
          <a:lstStyle/>
          <a:p>
            <a:pPr marL="12700">
              <a:lnSpc>
                <a:spcPct val="100000"/>
              </a:lnSpc>
            </a:pPr>
            <a:r>
              <a:rPr lang="en-US" dirty="0">
                <a:cs typeface="Arial Black"/>
              </a:rPr>
              <a:t>property_name = </a:t>
            </a:r>
            <a:r>
              <a:rPr lang="en-US" dirty="0" err="1">
                <a:cs typeface="Arial Black"/>
              </a:rPr>
              <a:t>models.</a:t>
            </a:r>
            <a:r>
              <a:rPr lang="en-US" dirty="0" err="1">
                <a:solidFill>
                  <a:srgbClr val="009E46"/>
                </a:solidFill>
                <a:cs typeface="Arial Black"/>
              </a:rPr>
              <a:t>BooleanField</a:t>
            </a:r>
            <a:r>
              <a:rPr lang="en-US" dirty="0">
                <a:cs typeface="Arial Black"/>
              </a:rPr>
              <a:t>(</a:t>
            </a:r>
            <a:r>
              <a:rPr lang="en-US" dirty="0">
                <a:solidFill>
                  <a:srgbClr val="009E46"/>
                </a:solidFill>
                <a:cs typeface="Arial Black"/>
              </a:rPr>
              <a:t>fieldOptions</a:t>
            </a:r>
            <a:r>
              <a:rPr lang="en-US" dirty="0">
                <a:cs typeface="Arial Black"/>
              </a:rPr>
              <a:t>)</a:t>
            </a:r>
          </a:p>
          <a:p>
            <a:pPr marL="12700">
              <a:lnSpc>
                <a:spcPct val="100000"/>
              </a:lnSpc>
            </a:pPr>
            <a:r>
              <a:rPr lang="en-US" dirty="0">
                <a:cs typeface="Arial Black"/>
              </a:rPr>
              <a:t>property_name = </a:t>
            </a:r>
            <a:r>
              <a:rPr lang="en-US" dirty="0" err="1">
                <a:cs typeface="Arial Black"/>
              </a:rPr>
              <a:t>models.</a:t>
            </a:r>
            <a:r>
              <a:rPr lang="en-US" dirty="0" err="1">
                <a:solidFill>
                  <a:srgbClr val="009E46"/>
                </a:solidFill>
                <a:cs typeface="Arial Black"/>
              </a:rPr>
              <a:t>NullBooleanField</a:t>
            </a:r>
            <a:r>
              <a:rPr lang="en-US" dirty="0">
                <a:cs typeface="Arial Black"/>
              </a:rPr>
              <a:t>(</a:t>
            </a:r>
            <a:r>
              <a:rPr lang="en-US" dirty="0">
                <a:solidFill>
                  <a:srgbClr val="009E46"/>
                </a:solidFill>
                <a:cs typeface="Arial Black"/>
              </a:rPr>
              <a:t>fieldOptions</a:t>
            </a:r>
            <a:endParaRPr lang="en-US" dirty="0">
              <a:cs typeface="Arial Black"/>
            </a:endParaRPr>
          </a:p>
        </p:txBody>
      </p:sp>
      <p:sp>
        <p:nvSpPr>
          <p:cNvPr id="13" name="Rectangle 12"/>
          <p:cNvSpPr/>
          <p:nvPr/>
        </p:nvSpPr>
        <p:spPr>
          <a:xfrm>
            <a:off x="6888481" y="5464299"/>
            <a:ext cx="4745177" cy="1200329"/>
          </a:xfrm>
          <a:prstGeom prst="rect">
            <a:avLst/>
          </a:prstGeom>
        </p:spPr>
        <p:txBody>
          <a:bodyPr wrap="square">
            <a:spAutoFit/>
          </a:bodyPr>
          <a:lstStyle/>
          <a:p>
            <a:pPr marL="12700">
              <a:lnSpc>
                <a:spcPct val="100000"/>
              </a:lnSpc>
            </a:pPr>
            <a:r>
              <a:rPr lang="en-US" b="1" dirty="0">
                <a:solidFill>
                  <a:srgbClr val="009E46"/>
                </a:solidFill>
                <a:cs typeface="Arial"/>
              </a:rPr>
              <a:t>null</a:t>
            </a:r>
            <a:r>
              <a:rPr lang="en-US" dirty="0">
                <a:cs typeface="Arial Black"/>
              </a:rPr>
              <a:t>: bool value to indicate if null value is allowed. </a:t>
            </a:r>
            <a:r>
              <a:rPr lang="en-US" b="1" dirty="0">
                <a:cs typeface="Arial"/>
              </a:rPr>
              <a:t>False by default</a:t>
            </a:r>
            <a:r>
              <a:rPr lang="en-US" dirty="0">
                <a:cs typeface="Arial Black"/>
              </a:rPr>
              <a:t>.</a:t>
            </a:r>
          </a:p>
          <a:p>
            <a:pPr marL="12700">
              <a:lnSpc>
                <a:spcPct val="100000"/>
              </a:lnSpc>
            </a:pPr>
            <a:r>
              <a:rPr lang="en-US" b="1" dirty="0">
                <a:solidFill>
                  <a:srgbClr val="009E46"/>
                </a:solidFill>
                <a:cs typeface="Arial"/>
              </a:rPr>
              <a:t>default</a:t>
            </a:r>
            <a:r>
              <a:rPr lang="en-US" dirty="0">
                <a:cs typeface="Arial Black"/>
              </a:rPr>
              <a:t>: default value if none is provided</a:t>
            </a:r>
          </a:p>
          <a:p>
            <a:pPr marL="12700"/>
            <a:endParaRPr lang="en-US" dirty="0">
              <a:cs typeface="Arial Black"/>
            </a:endParaRPr>
          </a:p>
        </p:txBody>
      </p:sp>
      <p:sp>
        <p:nvSpPr>
          <p:cNvPr id="14" name="TextBox 13"/>
          <p:cNvSpPr txBox="1"/>
          <p:nvPr/>
        </p:nvSpPr>
        <p:spPr>
          <a:xfrm>
            <a:off x="6514011" y="5181757"/>
            <a:ext cx="1662840" cy="369332"/>
          </a:xfrm>
          <a:prstGeom prst="rect">
            <a:avLst/>
          </a:prstGeom>
          <a:noFill/>
        </p:spPr>
        <p:txBody>
          <a:bodyPr wrap="square" rtlCol="0">
            <a:spAutoFit/>
          </a:bodyPr>
          <a:lstStyle/>
          <a:p>
            <a:r>
              <a:rPr lang="en-US" b="1" dirty="0" smtClean="0"/>
              <a:t>fieldOptions:</a:t>
            </a:r>
            <a:endParaRPr lang="en-US" b="1" dirty="0"/>
          </a:p>
        </p:txBody>
      </p:sp>
      <p:pic>
        <p:nvPicPr>
          <p:cNvPr id="15" name="Picture 14"/>
          <p:cNvPicPr>
            <a:picLocks noChangeAspect="1"/>
          </p:cNvPicPr>
          <p:nvPr/>
        </p:nvPicPr>
        <p:blipFill>
          <a:blip r:embed="rId3"/>
          <a:stretch>
            <a:fillRect/>
          </a:stretch>
        </p:blipFill>
        <p:spPr>
          <a:xfrm>
            <a:off x="6677296" y="6386334"/>
            <a:ext cx="5351418" cy="352425"/>
          </a:xfrm>
          <a:prstGeom prst="rect">
            <a:avLst/>
          </a:prstGeom>
        </p:spPr>
      </p:pic>
    </p:spTree>
    <p:extLst>
      <p:ext uri="{BB962C8B-B14F-4D97-AF65-F5344CB8AC3E}">
        <p14:creationId xmlns:p14="http://schemas.microsoft.com/office/powerpoint/2010/main" val="34042612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87977"/>
          </a:xfrm>
        </p:spPr>
        <p:txBody>
          <a:bodyPr>
            <a:normAutofit/>
          </a:bodyPr>
          <a:lstStyle/>
          <a:p>
            <a:r>
              <a:rPr lang="en-US" sz="3600" dirty="0" smtClean="0">
                <a:solidFill>
                  <a:schemeClr val="accent2">
                    <a:lumMod val="75000"/>
                  </a:schemeClr>
                </a:solidFill>
              </a:rPr>
              <a:t>Field Types and Options</a:t>
            </a:r>
            <a:endParaRPr lang="en-US" sz="3600" dirty="0">
              <a:solidFill>
                <a:schemeClr val="accent2">
                  <a:lumMod val="75000"/>
                </a:schemeClr>
              </a:solidFill>
            </a:endParaRPr>
          </a:p>
        </p:txBody>
      </p:sp>
      <p:sp>
        <p:nvSpPr>
          <p:cNvPr id="15" name="Rectangle 14"/>
          <p:cNvSpPr/>
          <p:nvPr/>
        </p:nvSpPr>
        <p:spPr>
          <a:xfrm>
            <a:off x="722811" y="3465628"/>
            <a:ext cx="5512526" cy="1220847"/>
          </a:xfrm>
          <a:prstGeom prst="rect">
            <a:avLst/>
          </a:prstGeom>
        </p:spPr>
        <p:txBody>
          <a:bodyPr wrap="square">
            <a:spAutoFit/>
          </a:bodyPr>
          <a:lstStyle/>
          <a:p>
            <a:pPr marL="12700" marR="5080" algn="just">
              <a:lnSpc>
                <a:spcPts val="2160"/>
              </a:lnSpc>
              <a:spcBef>
                <a:spcPts val="1680"/>
              </a:spcBef>
            </a:pPr>
            <a:r>
              <a:rPr lang="en-US" b="1" dirty="0">
                <a:solidFill>
                  <a:srgbClr val="009E46"/>
                </a:solidFill>
                <a:cs typeface="Arial"/>
              </a:rPr>
              <a:t>auto_now_add</a:t>
            </a:r>
            <a:r>
              <a:rPr lang="en-US" dirty="0">
                <a:cs typeface="Arial Black"/>
              </a:rPr>
              <a:t>: automatically set the field to now when the object is </a:t>
            </a:r>
            <a:r>
              <a:rPr lang="en-US" dirty="0">
                <a:solidFill>
                  <a:srgbClr val="FF0000"/>
                </a:solidFill>
                <a:cs typeface="Arial Black"/>
              </a:rPr>
              <a:t>first created</a:t>
            </a:r>
            <a:r>
              <a:rPr lang="en-US" dirty="0">
                <a:cs typeface="Arial Black"/>
              </a:rPr>
              <a:t>.  Note that the current date is always used; it’s not just a default value that you can  override.</a:t>
            </a:r>
          </a:p>
        </p:txBody>
      </p:sp>
      <p:sp>
        <p:nvSpPr>
          <p:cNvPr id="16" name="TextBox 15"/>
          <p:cNvSpPr txBox="1"/>
          <p:nvPr/>
        </p:nvSpPr>
        <p:spPr>
          <a:xfrm>
            <a:off x="418010" y="4633078"/>
            <a:ext cx="2943497" cy="400110"/>
          </a:xfrm>
          <a:prstGeom prst="rect">
            <a:avLst/>
          </a:prstGeom>
          <a:noFill/>
        </p:spPr>
        <p:txBody>
          <a:bodyPr wrap="square" rtlCol="0">
            <a:spAutoFit/>
          </a:bodyPr>
          <a:lstStyle/>
          <a:p>
            <a:r>
              <a:rPr lang="en-US" sz="2000" b="1" dirty="0" smtClean="0">
                <a:solidFill>
                  <a:srgbClr val="0070C0"/>
                </a:solidFill>
              </a:rPr>
              <a:t>Other Fields</a:t>
            </a:r>
            <a:endParaRPr lang="en-US" sz="2000" b="1" dirty="0">
              <a:solidFill>
                <a:srgbClr val="0070C0"/>
              </a:solidFill>
            </a:endParaRPr>
          </a:p>
        </p:txBody>
      </p:sp>
      <p:sp>
        <p:nvSpPr>
          <p:cNvPr id="17" name="TextBox 16"/>
          <p:cNvSpPr txBox="1"/>
          <p:nvPr/>
        </p:nvSpPr>
        <p:spPr>
          <a:xfrm>
            <a:off x="6594138" y="2843186"/>
            <a:ext cx="4036422" cy="369332"/>
          </a:xfrm>
          <a:prstGeom prst="rect">
            <a:avLst/>
          </a:prstGeom>
          <a:noFill/>
        </p:spPr>
        <p:txBody>
          <a:bodyPr wrap="square" rtlCol="0">
            <a:spAutoFit/>
          </a:bodyPr>
          <a:lstStyle/>
          <a:p>
            <a:r>
              <a:rPr lang="en-US" b="1" dirty="0"/>
              <a:t>m</a:t>
            </a:r>
            <a:r>
              <a:rPr lang="en-US" b="1" dirty="0" smtClean="0"/>
              <a:t>odels.EmailField</a:t>
            </a:r>
            <a:endParaRPr lang="en-US" b="1" dirty="0"/>
          </a:p>
        </p:txBody>
      </p:sp>
      <p:sp>
        <p:nvSpPr>
          <p:cNvPr id="18" name="Rectangle 17"/>
          <p:cNvSpPr/>
          <p:nvPr/>
        </p:nvSpPr>
        <p:spPr>
          <a:xfrm>
            <a:off x="6168272" y="3261235"/>
            <a:ext cx="5468982" cy="646331"/>
          </a:xfrm>
          <a:prstGeom prst="rect">
            <a:avLst/>
          </a:prstGeom>
        </p:spPr>
        <p:txBody>
          <a:bodyPr wrap="square">
            <a:spAutoFit/>
          </a:bodyPr>
          <a:lstStyle/>
          <a:p>
            <a:pPr marL="469900" lvl="1">
              <a:spcBef>
                <a:spcPts val="105"/>
              </a:spcBef>
            </a:pPr>
            <a:r>
              <a:rPr lang="en-US" dirty="0">
                <a:cs typeface="Arial Black"/>
              </a:rPr>
              <a:t>A CharField that checks that the value is a valid email address. max_length=254</a:t>
            </a:r>
          </a:p>
        </p:txBody>
      </p:sp>
      <p:sp>
        <p:nvSpPr>
          <p:cNvPr id="19" name="Rectangle 18"/>
          <p:cNvSpPr/>
          <p:nvPr/>
        </p:nvSpPr>
        <p:spPr>
          <a:xfrm>
            <a:off x="6594138" y="4371601"/>
            <a:ext cx="6096000" cy="646331"/>
          </a:xfrm>
          <a:prstGeom prst="rect">
            <a:avLst/>
          </a:prstGeom>
        </p:spPr>
        <p:txBody>
          <a:bodyPr>
            <a:spAutoFit/>
          </a:bodyPr>
          <a:lstStyle/>
          <a:p>
            <a:pPr marL="12700">
              <a:lnSpc>
                <a:spcPct val="100000"/>
              </a:lnSpc>
              <a:spcBef>
                <a:spcPts val="105"/>
              </a:spcBef>
            </a:pPr>
            <a:r>
              <a:rPr lang="en-US" dirty="0">
                <a:cs typeface="Arial Black"/>
              </a:rPr>
              <a:t>A CharField that checks that the value is a valid </a:t>
            </a:r>
            <a:r>
              <a:rPr lang="en-US" dirty="0" err="1">
                <a:cs typeface="Arial Black"/>
              </a:rPr>
              <a:t>url</a:t>
            </a:r>
            <a:r>
              <a:rPr lang="en-US" dirty="0">
                <a:cs typeface="Arial Black"/>
              </a:rPr>
              <a:t>. max_length=200</a:t>
            </a:r>
          </a:p>
        </p:txBody>
      </p:sp>
      <p:sp>
        <p:nvSpPr>
          <p:cNvPr id="21" name="TextBox 20"/>
          <p:cNvSpPr txBox="1"/>
          <p:nvPr/>
        </p:nvSpPr>
        <p:spPr>
          <a:xfrm>
            <a:off x="6594138" y="3881767"/>
            <a:ext cx="4036422" cy="369332"/>
          </a:xfrm>
          <a:prstGeom prst="rect">
            <a:avLst/>
          </a:prstGeom>
          <a:noFill/>
        </p:spPr>
        <p:txBody>
          <a:bodyPr wrap="square" rtlCol="0">
            <a:spAutoFit/>
          </a:bodyPr>
          <a:lstStyle/>
          <a:p>
            <a:r>
              <a:rPr lang="en-US" b="1" dirty="0" smtClean="0"/>
              <a:t>models.UrlField</a:t>
            </a:r>
            <a:endParaRPr lang="en-US" b="1" dirty="0"/>
          </a:p>
        </p:txBody>
      </p:sp>
      <p:sp>
        <p:nvSpPr>
          <p:cNvPr id="22" name="Rectangle 21"/>
          <p:cNvSpPr/>
          <p:nvPr/>
        </p:nvSpPr>
        <p:spPr>
          <a:xfrm>
            <a:off x="6594138" y="5507703"/>
            <a:ext cx="5381897" cy="1200329"/>
          </a:xfrm>
          <a:prstGeom prst="rect">
            <a:avLst/>
          </a:prstGeom>
        </p:spPr>
        <p:txBody>
          <a:bodyPr wrap="square">
            <a:spAutoFit/>
          </a:bodyPr>
          <a:lstStyle/>
          <a:p>
            <a:pPr marL="12700">
              <a:lnSpc>
                <a:spcPct val="100000"/>
              </a:lnSpc>
              <a:spcBef>
                <a:spcPts val="100"/>
              </a:spcBef>
            </a:pPr>
            <a:r>
              <a:rPr lang="en-US" dirty="0">
                <a:cs typeface="Arial Black"/>
              </a:rPr>
              <a:t>A CharField that checks that the value is a valid IP address</a:t>
            </a:r>
            <a:r>
              <a:rPr lang="en-US" dirty="0" smtClean="0">
                <a:cs typeface="Arial Black"/>
              </a:rPr>
              <a:t>. protocol</a:t>
            </a:r>
            <a:r>
              <a:rPr lang="en-US" dirty="0">
                <a:cs typeface="Arial Black"/>
              </a:rPr>
              <a:t>: both, IPv4, </a:t>
            </a:r>
            <a:r>
              <a:rPr lang="en-US" dirty="0" smtClean="0">
                <a:cs typeface="Arial Black"/>
              </a:rPr>
              <a:t>IPv6. unpack_ipv4</a:t>
            </a:r>
            <a:r>
              <a:rPr lang="en-US" dirty="0">
                <a:cs typeface="Arial Black"/>
              </a:rPr>
              <a:t>: to convert a packed address(::ffff:192.0.2.1) to ipv4 address  (192.0.2.1)</a:t>
            </a:r>
          </a:p>
        </p:txBody>
      </p:sp>
      <p:sp>
        <p:nvSpPr>
          <p:cNvPr id="23" name="TextBox 22"/>
          <p:cNvSpPr txBox="1"/>
          <p:nvPr/>
        </p:nvSpPr>
        <p:spPr>
          <a:xfrm>
            <a:off x="6594138" y="5066059"/>
            <a:ext cx="4036422" cy="369332"/>
          </a:xfrm>
          <a:prstGeom prst="rect">
            <a:avLst/>
          </a:prstGeom>
          <a:noFill/>
        </p:spPr>
        <p:txBody>
          <a:bodyPr wrap="square" rtlCol="0">
            <a:spAutoFit/>
          </a:bodyPr>
          <a:lstStyle/>
          <a:p>
            <a:r>
              <a:rPr lang="en-US" b="1" dirty="0" err="1" smtClean="0"/>
              <a:t>models.GenericIPAddressField</a:t>
            </a:r>
            <a:endParaRPr lang="en-US" b="1" dirty="0"/>
          </a:p>
        </p:txBody>
      </p:sp>
      <p:sp>
        <p:nvSpPr>
          <p:cNvPr id="24" name="TextBox 23"/>
          <p:cNvSpPr txBox="1"/>
          <p:nvPr/>
        </p:nvSpPr>
        <p:spPr>
          <a:xfrm>
            <a:off x="418011" y="717280"/>
            <a:ext cx="2943497" cy="400110"/>
          </a:xfrm>
          <a:prstGeom prst="rect">
            <a:avLst/>
          </a:prstGeom>
          <a:noFill/>
        </p:spPr>
        <p:txBody>
          <a:bodyPr wrap="square" rtlCol="0">
            <a:spAutoFit/>
          </a:bodyPr>
          <a:lstStyle/>
          <a:p>
            <a:r>
              <a:rPr lang="en-US" sz="2000" b="1" dirty="0" smtClean="0">
                <a:solidFill>
                  <a:srgbClr val="0070C0"/>
                </a:solidFill>
              </a:rPr>
              <a:t>Date Time Fields</a:t>
            </a:r>
            <a:endParaRPr lang="en-US" sz="2000" b="1" dirty="0">
              <a:solidFill>
                <a:srgbClr val="0070C0"/>
              </a:solidFill>
            </a:endParaRPr>
          </a:p>
        </p:txBody>
      </p:sp>
      <p:sp>
        <p:nvSpPr>
          <p:cNvPr id="25" name="Rectangle 24"/>
          <p:cNvSpPr/>
          <p:nvPr/>
        </p:nvSpPr>
        <p:spPr>
          <a:xfrm>
            <a:off x="757645" y="1057785"/>
            <a:ext cx="6096000" cy="923330"/>
          </a:xfrm>
          <a:prstGeom prst="rect">
            <a:avLst/>
          </a:prstGeom>
        </p:spPr>
        <p:txBody>
          <a:bodyPr>
            <a:spAutoFit/>
          </a:bodyPr>
          <a:lstStyle/>
          <a:p>
            <a:pPr marL="12700">
              <a:lnSpc>
                <a:spcPct val="100000"/>
              </a:lnSpc>
            </a:pPr>
            <a:r>
              <a:rPr lang="en-US" dirty="0">
                <a:cs typeface="Arial Black"/>
              </a:rPr>
              <a:t>property_name = </a:t>
            </a:r>
            <a:r>
              <a:rPr lang="en-US" dirty="0" err="1">
                <a:cs typeface="Arial Black"/>
              </a:rPr>
              <a:t>models.</a:t>
            </a:r>
            <a:r>
              <a:rPr lang="en-US" dirty="0" err="1">
                <a:solidFill>
                  <a:srgbClr val="009E46"/>
                </a:solidFill>
                <a:cs typeface="Arial Black"/>
              </a:rPr>
              <a:t>DateField</a:t>
            </a:r>
            <a:r>
              <a:rPr lang="en-US" dirty="0">
                <a:cs typeface="Arial Black"/>
              </a:rPr>
              <a:t>(</a:t>
            </a:r>
            <a:r>
              <a:rPr lang="en-US" dirty="0">
                <a:solidFill>
                  <a:srgbClr val="009E46"/>
                </a:solidFill>
                <a:cs typeface="Arial Black"/>
              </a:rPr>
              <a:t>fieldOptions</a:t>
            </a:r>
            <a:r>
              <a:rPr lang="en-US" dirty="0">
                <a:cs typeface="Arial Black"/>
              </a:rPr>
              <a:t>)</a:t>
            </a:r>
          </a:p>
          <a:p>
            <a:pPr marL="12700">
              <a:lnSpc>
                <a:spcPct val="100000"/>
              </a:lnSpc>
            </a:pPr>
            <a:r>
              <a:rPr lang="en-US" dirty="0">
                <a:cs typeface="Arial Black"/>
              </a:rPr>
              <a:t>property_name = </a:t>
            </a:r>
            <a:r>
              <a:rPr lang="en-US" dirty="0" err="1">
                <a:cs typeface="Arial Black"/>
              </a:rPr>
              <a:t>models.</a:t>
            </a:r>
            <a:r>
              <a:rPr lang="en-US" dirty="0" err="1">
                <a:solidFill>
                  <a:srgbClr val="009E46"/>
                </a:solidFill>
                <a:cs typeface="Arial Black"/>
              </a:rPr>
              <a:t>TimeField</a:t>
            </a:r>
            <a:r>
              <a:rPr lang="en-US" dirty="0">
                <a:cs typeface="Arial Black"/>
              </a:rPr>
              <a:t>(</a:t>
            </a:r>
            <a:r>
              <a:rPr lang="en-US" dirty="0">
                <a:solidFill>
                  <a:srgbClr val="009E46"/>
                </a:solidFill>
                <a:cs typeface="Arial Black"/>
              </a:rPr>
              <a:t>fieldOptions</a:t>
            </a:r>
            <a:r>
              <a:rPr lang="en-US" dirty="0">
                <a:cs typeface="Arial Black"/>
              </a:rPr>
              <a:t>)</a:t>
            </a:r>
          </a:p>
          <a:p>
            <a:pPr marL="12700">
              <a:lnSpc>
                <a:spcPct val="100000"/>
              </a:lnSpc>
            </a:pPr>
            <a:r>
              <a:rPr lang="en-US" dirty="0">
                <a:cs typeface="Arial Black"/>
              </a:rPr>
              <a:t>property_name = </a:t>
            </a:r>
            <a:r>
              <a:rPr lang="en-US" dirty="0" err="1">
                <a:cs typeface="Arial Black"/>
              </a:rPr>
              <a:t>models.</a:t>
            </a:r>
            <a:r>
              <a:rPr lang="en-US" dirty="0" err="1">
                <a:solidFill>
                  <a:srgbClr val="009E46"/>
                </a:solidFill>
                <a:cs typeface="Arial Black"/>
              </a:rPr>
              <a:t>DateTimeField</a:t>
            </a:r>
            <a:r>
              <a:rPr lang="en-US" dirty="0">
                <a:cs typeface="Arial Black"/>
              </a:rPr>
              <a:t>(</a:t>
            </a:r>
            <a:r>
              <a:rPr lang="en-US" dirty="0">
                <a:solidFill>
                  <a:srgbClr val="009E46"/>
                </a:solidFill>
                <a:cs typeface="Arial Black"/>
              </a:rPr>
              <a:t>fieldOptions</a:t>
            </a:r>
            <a:r>
              <a:rPr lang="en-US" dirty="0">
                <a:cs typeface="Arial Black"/>
              </a:rPr>
              <a:t>)</a:t>
            </a:r>
          </a:p>
        </p:txBody>
      </p:sp>
      <p:sp>
        <p:nvSpPr>
          <p:cNvPr id="26" name="Rectangle 25"/>
          <p:cNvSpPr/>
          <p:nvPr/>
        </p:nvSpPr>
        <p:spPr>
          <a:xfrm>
            <a:off x="722811" y="2321620"/>
            <a:ext cx="5277394" cy="1211229"/>
          </a:xfrm>
          <a:prstGeom prst="rect">
            <a:avLst/>
          </a:prstGeom>
        </p:spPr>
        <p:txBody>
          <a:bodyPr wrap="square">
            <a:spAutoFit/>
          </a:bodyPr>
          <a:lstStyle/>
          <a:p>
            <a:pPr marL="12700" marR="22860">
              <a:lnSpc>
                <a:spcPts val="2160"/>
              </a:lnSpc>
              <a:spcBef>
                <a:spcPts val="375"/>
              </a:spcBef>
            </a:pPr>
            <a:r>
              <a:rPr lang="en-US" b="1" dirty="0" err="1">
                <a:solidFill>
                  <a:srgbClr val="009E46"/>
                </a:solidFill>
                <a:cs typeface="Arial"/>
              </a:rPr>
              <a:t>auto_now</a:t>
            </a:r>
            <a:r>
              <a:rPr lang="en-US" dirty="0">
                <a:cs typeface="Arial Black"/>
              </a:rPr>
              <a:t>: automatically set the field to now every time the object is </a:t>
            </a:r>
            <a:r>
              <a:rPr lang="en-US" dirty="0">
                <a:solidFill>
                  <a:srgbClr val="FF0000"/>
                </a:solidFill>
                <a:cs typeface="Arial Black"/>
              </a:rPr>
              <a:t>saved</a:t>
            </a:r>
            <a:r>
              <a:rPr lang="en-US" dirty="0">
                <a:cs typeface="Arial Black"/>
              </a:rPr>
              <a:t>. </a:t>
            </a:r>
            <a:r>
              <a:rPr lang="en-US" b="1" dirty="0">
                <a:cs typeface="Arial"/>
              </a:rPr>
              <a:t>False  by default</a:t>
            </a:r>
            <a:r>
              <a:rPr lang="en-US" dirty="0">
                <a:cs typeface="Arial Black"/>
              </a:rPr>
              <a:t>. Note that the current date is always used; it’s not just a default value  that you can override</a:t>
            </a:r>
            <a:r>
              <a:rPr lang="en-US" dirty="0" smtClean="0">
                <a:cs typeface="Arial Black"/>
              </a:rPr>
              <a:t>.</a:t>
            </a:r>
            <a:endParaRPr lang="en-US" dirty="0">
              <a:cs typeface="Arial Black"/>
            </a:endParaRPr>
          </a:p>
        </p:txBody>
      </p:sp>
      <p:sp>
        <p:nvSpPr>
          <p:cNvPr id="27" name="TextBox 26"/>
          <p:cNvSpPr txBox="1"/>
          <p:nvPr/>
        </p:nvSpPr>
        <p:spPr>
          <a:xfrm>
            <a:off x="757645" y="2013782"/>
            <a:ext cx="1785258" cy="369332"/>
          </a:xfrm>
          <a:prstGeom prst="rect">
            <a:avLst/>
          </a:prstGeom>
          <a:noFill/>
        </p:spPr>
        <p:txBody>
          <a:bodyPr wrap="square" rtlCol="0">
            <a:spAutoFit/>
          </a:bodyPr>
          <a:lstStyle/>
          <a:p>
            <a:r>
              <a:rPr lang="en-US" b="1" dirty="0" smtClean="0"/>
              <a:t>fieldOptions:</a:t>
            </a:r>
            <a:endParaRPr lang="en-US" b="1" dirty="0"/>
          </a:p>
        </p:txBody>
      </p:sp>
      <p:sp>
        <p:nvSpPr>
          <p:cNvPr id="28" name="Rectangle 27"/>
          <p:cNvSpPr/>
          <p:nvPr/>
        </p:nvSpPr>
        <p:spPr>
          <a:xfrm>
            <a:off x="139337" y="5496803"/>
            <a:ext cx="6096000" cy="1211229"/>
          </a:xfrm>
          <a:prstGeom prst="rect">
            <a:avLst/>
          </a:prstGeom>
        </p:spPr>
        <p:txBody>
          <a:bodyPr>
            <a:spAutoFit/>
          </a:bodyPr>
          <a:lstStyle/>
          <a:p>
            <a:pPr marL="286385" marR="91440">
              <a:lnSpc>
                <a:spcPts val="2160"/>
              </a:lnSpc>
              <a:spcBef>
                <a:spcPts val="375"/>
              </a:spcBef>
            </a:pPr>
            <a:r>
              <a:rPr lang="en-US" dirty="0" err="1"/>
              <a:t>upload_to</a:t>
            </a:r>
            <a:r>
              <a:rPr lang="en-US" dirty="0"/>
              <a:t>: the string value will be appended to your MEDIA_ROOT path to form the  location on the local </a:t>
            </a:r>
            <a:r>
              <a:rPr lang="en-US" dirty="0" err="1"/>
              <a:t>filesystem</a:t>
            </a:r>
            <a:r>
              <a:rPr lang="en-US" dirty="0"/>
              <a:t> where uploaded files will be stored. </a:t>
            </a:r>
            <a:r>
              <a:rPr lang="en-US" dirty="0" err="1"/>
              <a:t>upload_to</a:t>
            </a:r>
            <a:r>
              <a:rPr lang="en-US" dirty="0"/>
              <a:t> may  also be a callable, such as a </a:t>
            </a:r>
            <a:r>
              <a:rPr lang="en-US" dirty="0" smtClean="0"/>
              <a:t>function</a:t>
            </a:r>
            <a:endParaRPr lang="en-US" dirty="0"/>
          </a:p>
        </p:txBody>
      </p:sp>
      <p:sp>
        <p:nvSpPr>
          <p:cNvPr id="29" name="Rectangle 28"/>
          <p:cNvSpPr/>
          <p:nvPr/>
        </p:nvSpPr>
        <p:spPr>
          <a:xfrm>
            <a:off x="6235337" y="112928"/>
            <a:ext cx="6096000" cy="938719"/>
          </a:xfrm>
          <a:prstGeom prst="rect">
            <a:avLst/>
          </a:prstGeom>
        </p:spPr>
        <p:txBody>
          <a:bodyPr>
            <a:spAutoFit/>
          </a:bodyPr>
          <a:lstStyle/>
          <a:p>
            <a:pPr marL="286385" marR="5080">
              <a:lnSpc>
                <a:spcPts val="2160"/>
              </a:lnSpc>
              <a:spcBef>
                <a:spcPts val="1685"/>
              </a:spcBef>
            </a:pPr>
            <a:r>
              <a:rPr lang="en-US" dirty="0"/>
              <a:t>All that will be stored in your database is a path to the file (relative to MEDIA_ROOT).  You can get absolute path use mug_shot.url</a:t>
            </a:r>
          </a:p>
        </p:txBody>
      </p:sp>
      <p:sp>
        <p:nvSpPr>
          <p:cNvPr id="30" name="TextBox 29"/>
          <p:cNvSpPr txBox="1"/>
          <p:nvPr/>
        </p:nvSpPr>
        <p:spPr>
          <a:xfrm>
            <a:off x="418010" y="5057083"/>
            <a:ext cx="4036422" cy="369332"/>
          </a:xfrm>
          <a:prstGeom prst="rect">
            <a:avLst/>
          </a:prstGeom>
          <a:noFill/>
        </p:spPr>
        <p:txBody>
          <a:bodyPr wrap="square" rtlCol="0">
            <a:spAutoFit/>
          </a:bodyPr>
          <a:lstStyle/>
          <a:p>
            <a:r>
              <a:rPr lang="en-US" b="1" dirty="0" err="1" smtClean="0"/>
              <a:t>models.FileField</a:t>
            </a:r>
            <a:endParaRPr lang="en-US" b="1" dirty="0"/>
          </a:p>
        </p:txBody>
      </p:sp>
      <p:sp>
        <p:nvSpPr>
          <p:cNvPr id="31" name="TextBox 30"/>
          <p:cNvSpPr txBox="1"/>
          <p:nvPr/>
        </p:nvSpPr>
        <p:spPr>
          <a:xfrm>
            <a:off x="6594138" y="993645"/>
            <a:ext cx="4036422" cy="369332"/>
          </a:xfrm>
          <a:prstGeom prst="rect">
            <a:avLst/>
          </a:prstGeom>
          <a:noFill/>
        </p:spPr>
        <p:txBody>
          <a:bodyPr wrap="square" rtlCol="0">
            <a:spAutoFit/>
          </a:bodyPr>
          <a:lstStyle/>
          <a:p>
            <a:r>
              <a:rPr lang="en-US" b="1" dirty="0" err="1" smtClean="0"/>
              <a:t>models.ImageField</a:t>
            </a:r>
            <a:endParaRPr lang="en-US" b="1" dirty="0"/>
          </a:p>
        </p:txBody>
      </p:sp>
      <p:sp>
        <p:nvSpPr>
          <p:cNvPr id="32" name="Rectangle 31"/>
          <p:cNvSpPr/>
          <p:nvPr/>
        </p:nvSpPr>
        <p:spPr>
          <a:xfrm>
            <a:off x="6594138" y="1352587"/>
            <a:ext cx="6096000" cy="1433726"/>
          </a:xfrm>
          <a:prstGeom prst="rect">
            <a:avLst/>
          </a:prstGeom>
        </p:spPr>
        <p:txBody>
          <a:bodyPr>
            <a:spAutoFit/>
          </a:bodyPr>
          <a:lstStyle/>
          <a:p>
            <a:pPr marL="12700">
              <a:lnSpc>
                <a:spcPts val="2280"/>
              </a:lnSpc>
              <a:spcBef>
                <a:spcPts val="105"/>
              </a:spcBef>
            </a:pPr>
            <a:r>
              <a:rPr lang="en-US" dirty="0">
                <a:cs typeface="Arial Black"/>
              </a:rPr>
              <a:t>Inherits all attributes and methods from </a:t>
            </a:r>
            <a:r>
              <a:rPr lang="en-US" dirty="0" err="1">
                <a:cs typeface="Arial Black"/>
              </a:rPr>
              <a:t>FileField</a:t>
            </a:r>
            <a:r>
              <a:rPr lang="en-US" dirty="0">
                <a:cs typeface="Arial Black"/>
              </a:rPr>
              <a:t>, but also validates that the uploaded</a:t>
            </a:r>
          </a:p>
          <a:p>
            <a:pPr marL="12700">
              <a:lnSpc>
                <a:spcPts val="2280"/>
              </a:lnSpc>
            </a:pPr>
            <a:r>
              <a:rPr lang="en-US" dirty="0">
                <a:cs typeface="Arial Black"/>
              </a:rPr>
              <a:t>object is a valid image.</a:t>
            </a:r>
          </a:p>
          <a:p>
            <a:pPr marL="12700">
              <a:lnSpc>
                <a:spcPct val="100000"/>
              </a:lnSpc>
              <a:spcBef>
                <a:spcPts val="1440"/>
              </a:spcBef>
            </a:pPr>
            <a:r>
              <a:rPr lang="en-US" dirty="0" err="1">
                <a:cs typeface="Arial Black"/>
              </a:rPr>
              <a:t>height_field</a:t>
            </a:r>
            <a:r>
              <a:rPr lang="en-US" dirty="0">
                <a:cs typeface="Arial Black"/>
              </a:rPr>
              <a:t>=None, </a:t>
            </a:r>
            <a:r>
              <a:rPr lang="en-US" dirty="0" err="1">
                <a:cs typeface="Arial Black"/>
              </a:rPr>
              <a:t>width_field</a:t>
            </a:r>
            <a:r>
              <a:rPr lang="en-US" dirty="0">
                <a:cs typeface="Arial Black"/>
              </a:rPr>
              <a:t>=None</a:t>
            </a:r>
          </a:p>
        </p:txBody>
      </p:sp>
    </p:spTree>
    <p:extLst>
      <p:ext uri="{BB962C8B-B14F-4D97-AF65-F5344CB8AC3E}">
        <p14:creationId xmlns:p14="http://schemas.microsoft.com/office/powerpoint/2010/main" val="27421405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20132"/>
          </a:xfrm>
        </p:spPr>
        <p:txBody>
          <a:bodyPr>
            <a:normAutofit/>
          </a:bodyPr>
          <a:lstStyle/>
          <a:p>
            <a:r>
              <a:rPr lang="en-US" sz="3600" dirty="0" smtClean="0">
                <a:solidFill>
                  <a:schemeClr val="accent2">
                    <a:lumMod val="75000"/>
                  </a:schemeClr>
                </a:solidFill>
              </a:rPr>
              <a:t>Database Relationships</a:t>
            </a:r>
            <a:endParaRPr lang="en-US" sz="3600" dirty="0">
              <a:solidFill>
                <a:schemeClr val="accent2">
                  <a:lumMod val="75000"/>
                </a:schemeClr>
              </a:solidFill>
            </a:endParaRPr>
          </a:p>
        </p:txBody>
      </p:sp>
      <p:sp>
        <p:nvSpPr>
          <p:cNvPr id="3" name="Content Placeholder 2"/>
          <p:cNvSpPr>
            <a:spLocks noGrp="1"/>
          </p:cNvSpPr>
          <p:nvPr>
            <p:ph idx="1"/>
          </p:nvPr>
        </p:nvSpPr>
        <p:spPr>
          <a:xfrm>
            <a:off x="904187" y="958359"/>
            <a:ext cx="10515600" cy="4351338"/>
          </a:xfrm>
        </p:spPr>
        <p:txBody>
          <a:bodyPr/>
          <a:lstStyle/>
          <a:p>
            <a:r>
              <a:rPr lang="en-US" dirty="0" smtClean="0"/>
              <a:t>Django adds relationships fields to mange the relations between the data of different tables(classes)</a:t>
            </a:r>
          </a:p>
          <a:p>
            <a:pPr lvl="1"/>
            <a:r>
              <a:rPr lang="en-US" dirty="0" smtClean="0">
                <a:solidFill>
                  <a:srgbClr val="0070C0"/>
                </a:solidFill>
              </a:rPr>
              <a:t>Foreign key</a:t>
            </a:r>
          </a:p>
          <a:p>
            <a:pPr lvl="1"/>
            <a:r>
              <a:rPr lang="en-US" dirty="0" smtClean="0">
                <a:solidFill>
                  <a:srgbClr val="0070C0"/>
                </a:solidFill>
              </a:rPr>
              <a:t>ManyToManyField</a:t>
            </a:r>
          </a:p>
          <a:p>
            <a:pPr lvl="1"/>
            <a:r>
              <a:rPr lang="en-US" dirty="0" smtClean="0">
                <a:solidFill>
                  <a:srgbClr val="0070C0"/>
                </a:solidFill>
              </a:rPr>
              <a:t>OneToOneField</a:t>
            </a:r>
            <a:endParaRPr lang="en-US" dirty="0">
              <a:solidFill>
                <a:srgbClr val="0070C0"/>
              </a:solidFill>
            </a:endParaRPr>
          </a:p>
        </p:txBody>
      </p:sp>
      <p:pic>
        <p:nvPicPr>
          <p:cNvPr id="2060" name="Picture 12" descr="Relational-Database-Relationship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5026" y="1970759"/>
            <a:ext cx="4143048" cy="447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6502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29" y="1"/>
            <a:ext cx="10515600" cy="772998"/>
          </a:xfrm>
        </p:spPr>
        <p:txBody>
          <a:bodyPr>
            <a:normAutofit/>
          </a:bodyPr>
          <a:lstStyle/>
          <a:p>
            <a:r>
              <a:rPr lang="en-US" sz="3600" dirty="0" smtClean="0">
                <a:solidFill>
                  <a:schemeClr val="accent2">
                    <a:lumMod val="75000"/>
                  </a:schemeClr>
                </a:solidFill>
              </a:rPr>
              <a:t>Examples of Relationship</a:t>
            </a:r>
            <a:endParaRPr lang="en-US" sz="3600" dirty="0">
              <a:solidFill>
                <a:schemeClr val="accent2">
                  <a:lumMod val="75000"/>
                </a:schemeClr>
              </a:solidFill>
            </a:endParaRPr>
          </a:p>
        </p:txBody>
      </p:sp>
      <p:pic>
        <p:nvPicPr>
          <p:cNvPr id="4" name="Picture 2" descr="Many-to-many relationsh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151" y="3814928"/>
            <a:ext cx="7146085" cy="25252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ne-to-one relationshi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53" y="1340579"/>
            <a:ext cx="4214421" cy="154402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anyToOneBiForeignKeyAssoiciations_im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3217" y="1044913"/>
            <a:ext cx="5779284" cy="24981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55802" y="3016577"/>
            <a:ext cx="2969443" cy="369332"/>
          </a:xfrm>
          <a:prstGeom prst="rect">
            <a:avLst/>
          </a:prstGeom>
          <a:noFill/>
        </p:spPr>
        <p:txBody>
          <a:bodyPr wrap="square" rtlCol="0">
            <a:spAutoFit/>
          </a:bodyPr>
          <a:lstStyle/>
          <a:p>
            <a:pPr algn="ctr"/>
            <a:r>
              <a:rPr lang="en-US" dirty="0" err="1" smtClean="0">
                <a:solidFill>
                  <a:srgbClr val="0070C0"/>
                </a:solidFill>
              </a:rPr>
              <a:t>OneToOne</a:t>
            </a:r>
            <a:endParaRPr lang="en-US" dirty="0">
              <a:solidFill>
                <a:srgbClr val="0070C0"/>
              </a:solidFill>
            </a:endParaRPr>
          </a:p>
        </p:txBody>
      </p:sp>
      <p:sp>
        <p:nvSpPr>
          <p:cNvPr id="9" name="TextBox 8"/>
          <p:cNvSpPr txBox="1"/>
          <p:nvPr/>
        </p:nvSpPr>
        <p:spPr>
          <a:xfrm>
            <a:off x="7269637" y="3173682"/>
            <a:ext cx="2969443" cy="369332"/>
          </a:xfrm>
          <a:prstGeom prst="rect">
            <a:avLst/>
          </a:prstGeom>
          <a:noFill/>
        </p:spPr>
        <p:txBody>
          <a:bodyPr wrap="square" rtlCol="0">
            <a:spAutoFit/>
          </a:bodyPr>
          <a:lstStyle/>
          <a:p>
            <a:pPr algn="ctr"/>
            <a:r>
              <a:rPr lang="en-US" dirty="0" smtClean="0">
                <a:solidFill>
                  <a:srgbClr val="0070C0"/>
                </a:solidFill>
              </a:rPr>
              <a:t>ManyToOne( </a:t>
            </a:r>
            <a:r>
              <a:rPr lang="en-US" dirty="0" err="1" smtClean="0">
                <a:solidFill>
                  <a:srgbClr val="0070C0"/>
                </a:solidFill>
              </a:rPr>
              <a:t>Forein</a:t>
            </a:r>
            <a:r>
              <a:rPr lang="en-US" dirty="0" smtClean="0">
                <a:solidFill>
                  <a:srgbClr val="0070C0"/>
                </a:solidFill>
              </a:rPr>
              <a:t> Key)</a:t>
            </a:r>
            <a:endParaRPr lang="en-US" dirty="0">
              <a:solidFill>
                <a:srgbClr val="0070C0"/>
              </a:solidFill>
            </a:endParaRPr>
          </a:p>
        </p:txBody>
      </p:sp>
      <p:sp>
        <p:nvSpPr>
          <p:cNvPr id="10" name="TextBox 9"/>
          <p:cNvSpPr txBox="1"/>
          <p:nvPr/>
        </p:nvSpPr>
        <p:spPr>
          <a:xfrm>
            <a:off x="4353471" y="6340193"/>
            <a:ext cx="2969443" cy="369332"/>
          </a:xfrm>
          <a:prstGeom prst="rect">
            <a:avLst/>
          </a:prstGeom>
          <a:noFill/>
        </p:spPr>
        <p:txBody>
          <a:bodyPr wrap="square" rtlCol="0">
            <a:spAutoFit/>
          </a:bodyPr>
          <a:lstStyle/>
          <a:p>
            <a:pPr algn="ctr"/>
            <a:r>
              <a:rPr lang="en-US" dirty="0" err="1" smtClean="0">
                <a:solidFill>
                  <a:srgbClr val="0070C0"/>
                </a:solidFill>
              </a:rPr>
              <a:t>ManyToMany</a:t>
            </a:r>
            <a:endParaRPr lang="en-US" dirty="0">
              <a:solidFill>
                <a:srgbClr val="0070C0"/>
              </a:solidFill>
            </a:endParaRPr>
          </a:p>
        </p:txBody>
      </p:sp>
    </p:spTree>
    <p:extLst>
      <p:ext uri="{BB962C8B-B14F-4D97-AF65-F5344CB8AC3E}">
        <p14:creationId xmlns:p14="http://schemas.microsoft.com/office/powerpoint/2010/main" val="28585967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52107"/>
          </a:xfrm>
        </p:spPr>
        <p:txBody>
          <a:bodyPr>
            <a:normAutofit/>
          </a:bodyPr>
          <a:lstStyle/>
          <a:p>
            <a:r>
              <a:rPr lang="en-US" sz="3600" dirty="0" smtClean="0">
                <a:solidFill>
                  <a:schemeClr val="accent2">
                    <a:lumMod val="75000"/>
                  </a:schemeClr>
                </a:solidFill>
              </a:rPr>
              <a:t>How to connect to database and sync to models</a:t>
            </a:r>
            <a:endParaRPr lang="en-US" sz="3600" dirty="0">
              <a:solidFill>
                <a:schemeClr val="accent2">
                  <a:lumMod val="75000"/>
                </a:schemeClr>
              </a:solidFill>
            </a:endParaRPr>
          </a:p>
        </p:txBody>
      </p:sp>
      <p:pic>
        <p:nvPicPr>
          <p:cNvPr id="4" name="Picture 3"/>
          <p:cNvPicPr>
            <a:picLocks noChangeAspect="1"/>
          </p:cNvPicPr>
          <p:nvPr/>
        </p:nvPicPr>
        <p:blipFill>
          <a:blip r:embed="rId2"/>
          <a:stretch>
            <a:fillRect/>
          </a:stretch>
        </p:blipFill>
        <p:spPr>
          <a:xfrm>
            <a:off x="6892722" y="1390373"/>
            <a:ext cx="4638675" cy="1762125"/>
          </a:xfrm>
          <a:prstGeom prst="rect">
            <a:avLst/>
          </a:prstGeom>
        </p:spPr>
      </p:pic>
      <p:sp>
        <p:nvSpPr>
          <p:cNvPr id="6" name="Rectangle 5"/>
          <p:cNvSpPr/>
          <p:nvPr/>
        </p:nvSpPr>
        <p:spPr>
          <a:xfrm>
            <a:off x="6003582" y="3935393"/>
            <a:ext cx="6188418" cy="2559419"/>
          </a:xfrm>
          <a:prstGeom prst="rect">
            <a:avLst/>
          </a:prstGeom>
        </p:spPr>
        <p:txBody>
          <a:bodyPr wrap="square">
            <a:spAutoFit/>
          </a:bodyPr>
          <a:lstStyle/>
          <a:p>
            <a:pPr marL="12700">
              <a:lnSpc>
                <a:spcPct val="100000"/>
              </a:lnSpc>
              <a:spcBef>
                <a:spcPts val="1365"/>
              </a:spcBef>
            </a:pPr>
            <a:r>
              <a:rPr lang="en-US" sz="2800" b="1" spc="10" dirty="0">
                <a:latin typeface="Arial"/>
                <a:cs typeface="Arial"/>
              </a:rPr>
              <a:t>$ </a:t>
            </a:r>
            <a:r>
              <a:rPr lang="en-US" sz="2800" b="1" spc="5" dirty="0">
                <a:latin typeface="Arial"/>
                <a:cs typeface="Arial"/>
              </a:rPr>
              <a:t>python</a:t>
            </a:r>
            <a:r>
              <a:rPr lang="en-US" sz="2800" b="1" spc="10" dirty="0">
                <a:latin typeface="Arial"/>
                <a:cs typeface="Arial"/>
              </a:rPr>
              <a:t> </a:t>
            </a:r>
            <a:r>
              <a:rPr lang="en-US" sz="2800" b="1" spc="5" dirty="0">
                <a:latin typeface="Arial"/>
                <a:cs typeface="Arial"/>
              </a:rPr>
              <a:t>manage.py</a:t>
            </a:r>
            <a:r>
              <a:rPr lang="en-US" sz="2800" b="1" spc="10" dirty="0">
                <a:latin typeface="Arial"/>
                <a:cs typeface="Arial"/>
              </a:rPr>
              <a:t> </a:t>
            </a:r>
            <a:r>
              <a:rPr lang="en-US" sz="2800" b="1" spc="5" dirty="0" smtClean="0">
                <a:latin typeface="Arial"/>
                <a:cs typeface="Arial"/>
              </a:rPr>
              <a:t>makemigrations</a:t>
            </a:r>
            <a:endParaRPr lang="en-US" sz="2800" dirty="0">
              <a:latin typeface="Arial"/>
              <a:cs typeface="Arial"/>
            </a:endParaRPr>
          </a:p>
          <a:p>
            <a:pPr marL="496570" marR="405130">
              <a:lnSpc>
                <a:spcPct val="118200"/>
              </a:lnSpc>
              <a:spcBef>
                <a:spcPts val="270"/>
              </a:spcBef>
            </a:pPr>
            <a:r>
              <a:rPr lang="en-US" spc="-160" dirty="0">
                <a:latin typeface="Arial"/>
                <a:cs typeface="Arial"/>
              </a:rPr>
              <a:t>To</a:t>
            </a:r>
            <a:r>
              <a:rPr lang="en-US" spc="-10" dirty="0">
                <a:latin typeface="Arial"/>
                <a:cs typeface="Arial"/>
              </a:rPr>
              <a:t> </a:t>
            </a:r>
            <a:r>
              <a:rPr lang="en-US" spc="-5" dirty="0">
                <a:latin typeface="Arial"/>
                <a:cs typeface="Arial"/>
              </a:rPr>
              <a:t>create</a:t>
            </a:r>
            <a:r>
              <a:rPr lang="en-US" spc="-10" dirty="0">
                <a:latin typeface="Arial"/>
                <a:cs typeface="Arial"/>
              </a:rPr>
              <a:t> </a:t>
            </a:r>
            <a:r>
              <a:rPr lang="en-US" spc="-5" dirty="0">
                <a:latin typeface="Arial"/>
                <a:cs typeface="Arial"/>
              </a:rPr>
              <a:t>new</a:t>
            </a:r>
            <a:r>
              <a:rPr lang="en-US" spc="-10" dirty="0">
                <a:latin typeface="Arial"/>
                <a:cs typeface="Arial"/>
              </a:rPr>
              <a:t> </a:t>
            </a:r>
            <a:r>
              <a:rPr lang="en-US" spc="-5" dirty="0">
                <a:latin typeface="Arial"/>
                <a:cs typeface="Arial"/>
              </a:rPr>
              <a:t>migration</a:t>
            </a:r>
            <a:r>
              <a:rPr lang="en-US" spc="-10" dirty="0">
                <a:latin typeface="Arial"/>
                <a:cs typeface="Arial"/>
              </a:rPr>
              <a:t> </a:t>
            </a:r>
            <a:r>
              <a:rPr lang="en-US" spc="-5" dirty="0">
                <a:latin typeface="Arial"/>
                <a:cs typeface="Arial"/>
              </a:rPr>
              <a:t>based</a:t>
            </a:r>
            <a:r>
              <a:rPr lang="en-US" spc="-10" dirty="0">
                <a:latin typeface="Arial"/>
                <a:cs typeface="Arial"/>
              </a:rPr>
              <a:t> </a:t>
            </a:r>
            <a:r>
              <a:rPr lang="en-US" spc="-5" dirty="0">
                <a:latin typeface="Arial"/>
                <a:cs typeface="Arial"/>
              </a:rPr>
              <a:t>on the</a:t>
            </a:r>
            <a:r>
              <a:rPr lang="en-US" spc="-10" dirty="0">
                <a:latin typeface="Arial"/>
                <a:cs typeface="Arial"/>
              </a:rPr>
              <a:t> </a:t>
            </a:r>
            <a:r>
              <a:rPr lang="en-US" spc="-5" dirty="0">
                <a:latin typeface="Arial"/>
                <a:cs typeface="Arial"/>
              </a:rPr>
              <a:t>changes</a:t>
            </a:r>
            <a:r>
              <a:rPr lang="en-US" spc="-10" dirty="0">
                <a:latin typeface="Arial"/>
                <a:cs typeface="Arial"/>
              </a:rPr>
              <a:t> </a:t>
            </a:r>
            <a:r>
              <a:rPr lang="en-US" spc="-5" dirty="0">
                <a:latin typeface="Arial"/>
                <a:cs typeface="Arial"/>
              </a:rPr>
              <a:t>you </a:t>
            </a:r>
            <a:r>
              <a:rPr lang="en-US" spc="-750" dirty="0">
                <a:latin typeface="Arial"/>
                <a:cs typeface="Arial"/>
              </a:rPr>
              <a:t> </a:t>
            </a:r>
            <a:r>
              <a:rPr lang="en-US" spc="-5" dirty="0">
                <a:latin typeface="Arial"/>
                <a:cs typeface="Arial"/>
              </a:rPr>
              <a:t>made</a:t>
            </a:r>
            <a:r>
              <a:rPr lang="en-US" spc="-10" dirty="0">
                <a:latin typeface="Arial"/>
                <a:cs typeface="Arial"/>
              </a:rPr>
              <a:t> </a:t>
            </a:r>
            <a:r>
              <a:rPr lang="en-US" spc="-5" dirty="0">
                <a:latin typeface="Arial"/>
                <a:cs typeface="Arial"/>
              </a:rPr>
              <a:t>in your models</a:t>
            </a:r>
            <a:endParaRPr lang="en-US" dirty="0">
              <a:latin typeface="Arial"/>
              <a:cs typeface="Arial"/>
            </a:endParaRPr>
          </a:p>
          <a:p>
            <a:pPr marL="12700">
              <a:lnSpc>
                <a:spcPct val="100000"/>
              </a:lnSpc>
              <a:spcBef>
                <a:spcPts val="650"/>
              </a:spcBef>
            </a:pPr>
            <a:r>
              <a:rPr lang="en-US" sz="2800" b="1" spc="10" dirty="0">
                <a:latin typeface="Arial"/>
                <a:cs typeface="Arial"/>
              </a:rPr>
              <a:t>$</a:t>
            </a:r>
            <a:r>
              <a:rPr lang="en-US" sz="2800" b="1" dirty="0">
                <a:latin typeface="Arial"/>
                <a:cs typeface="Arial"/>
              </a:rPr>
              <a:t> </a:t>
            </a:r>
            <a:r>
              <a:rPr lang="en-US" sz="2800" b="1" spc="5" dirty="0">
                <a:latin typeface="Arial"/>
                <a:cs typeface="Arial"/>
              </a:rPr>
              <a:t>python manage.py</a:t>
            </a:r>
            <a:r>
              <a:rPr lang="en-US" sz="2800" b="1" dirty="0">
                <a:latin typeface="Arial"/>
                <a:cs typeface="Arial"/>
              </a:rPr>
              <a:t> </a:t>
            </a:r>
            <a:r>
              <a:rPr lang="en-US" sz="2800" b="1" spc="5" dirty="0">
                <a:latin typeface="Arial"/>
                <a:cs typeface="Arial"/>
              </a:rPr>
              <a:t>migrate</a:t>
            </a:r>
            <a:endParaRPr lang="en-US" sz="2800" dirty="0">
              <a:latin typeface="Arial"/>
              <a:cs typeface="Arial"/>
            </a:endParaRPr>
          </a:p>
          <a:p>
            <a:pPr marL="490220">
              <a:lnSpc>
                <a:spcPct val="100000"/>
              </a:lnSpc>
              <a:spcBef>
                <a:spcPts val="869"/>
              </a:spcBef>
            </a:pPr>
            <a:r>
              <a:rPr lang="en-US" spc="-160" dirty="0">
                <a:latin typeface="Arial"/>
                <a:cs typeface="Arial"/>
              </a:rPr>
              <a:t>To</a:t>
            </a:r>
            <a:r>
              <a:rPr lang="en-US" spc="-10" dirty="0">
                <a:latin typeface="Arial"/>
                <a:cs typeface="Arial"/>
              </a:rPr>
              <a:t> </a:t>
            </a:r>
            <a:r>
              <a:rPr lang="en-US" spc="-5" dirty="0">
                <a:latin typeface="Arial"/>
                <a:cs typeface="Arial"/>
              </a:rPr>
              <a:t>apply</a:t>
            </a:r>
            <a:r>
              <a:rPr lang="en-US" spc="-10" dirty="0">
                <a:latin typeface="Arial"/>
                <a:cs typeface="Arial"/>
              </a:rPr>
              <a:t> </a:t>
            </a:r>
            <a:r>
              <a:rPr lang="en-US" spc="-5" dirty="0">
                <a:latin typeface="Arial"/>
                <a:cs typeface="Arial"/>
              </a:rPr>
              <a:t>migration</a:t>
            </a:r>
            <a:r>
              <a:rPr lang="en-US" spc="-15" dirty="0">
                <a:latin typeface="Arial"/>
                <a:cs typeface="Arial"/>
              </a:rPr>
              <a:t> </a:t>
            </a:r>
            <a:r>
              <a:rPr lang="en-US" spc="-5" dirty="0">
                <a:latin typeface="Arial"/>
                <a:cs typeface="Arial"/>
              </a:rPr>
              <a:t>into</a:t>
            </a:r>
            <a:r>
              <a:rPr lang="en-US" spc="-10" dirty="0">
                <a:latin typeface="Arial"/>
                <a:cs typeface="Arial"/>
              </a:rPr>
              <a:t> </a:t>
            </a:r>
            <a:r>
              <a:rPr lang="en-US" spc="-5" dirty="0">
                <a:latin typeface="Arial"/>
                <a:cs typeface="Arial"/>
              </a:rPr>
              <a:t>your</a:t>
            </a:r>
            <a:r>
              <a:rPr lang="en-US" spc="-10" dirty="0">
                <a:latin typeface="Arial"/>
                <a:cs typeface="Arial"/>
              </a:rPr>
              <a:t> </a:t>
            </a:r>
            <a:r>
              <a:rPr lang="en-US" spc="-5" dirty="0">
                <a:latin typeface="Arial"/>
                <a:cs typeface="Arial"/>
              </a:rPr>
              <a:t>database</a:t>
            </a:r>
            <a:endParaRPr lang="en-US" dirty="0">
              <a:latin typeface="Arial"/>
              <a:cs typeface="Arial"/>
            </a:endParaRPr>
          </a:p>
        </p:txBody>
      </p:sp>
      <p:sp>
        <p:nvSpPr>
          <p:cNvPr id="7" name="TextBox 6"/>
          <p:cNvSpPr txBox="1"/>
          <p:nvPr/>
        </p:nvSpPr>
        <p:spPr>
          <a:xfrm>
            <a:off x="5863472" y="3390709"/>
            <a:ext cx="3478491" cy="400110"/>
          </a:xfrm>
          <a:prstGeom prst="rect">
            <a:avLst/>
          </a:prstGeom>
          <a:noFill/>
        </p:spPr>
        <p:txBody>
          <a:bodyPr wrap="square" rtlCol="0">
            <a:spAutoFit/>
          </a:bodyPr>
          <a:lstStyle/>
          <a:p>
            <a:r>
              <a:rPr lang="en-US" sz="2000" dirty="0" smtClean="0">
                <a:solidFill>
                  <a:schemeClr val="accent2">
                    <a:lumMod val="75000"/>
                  </a:schemeClr>
                </a:solidFill>
              </a:rPr>
              <a:t>Syncing to Database</a:t>
            </a:r>
            <a:endParaRPr lang="en-US" sz="2000" dirty="0">
              <a:solidFill>
                <a:schemeClr val="accent2">
                  <a:lumMod val="75000"/>
                </a:schemeClr>
              </a:solidFill>
            </a:endParaRPr>
          </a:p>
        </p:txBody>
      </p:sp>
      <p:sp>
        <p:nvSpPr>
          <p:cNvPr id="8" name="TextBox 7"/>
          <p:cNvSpPr txBox="1"/>
          <p:nvPr/>
        </p:nvSpPr>
        <p:spPr>
          <a:xfrm>
            <a:off x="5863472" y="765877"/>
            <a:ext cx="3478491" cy="400110"/>
          </a:xfrm>
          <a:prstGeom prst="rect">
            <a:avLst/>
          </a:prstGeom>
          <a:noFill/>
        </p:spPr>
        <p:txBody>
          <a:bodyPr wrap="square" rtlCol="0">
            <a:spAutoFit/>
          </a:bodyPr>
          <a:lstStyle/>
          <a:p>
            <a:r>
              <a:rPr lang="en-US" sz="2000" dirty="0" smtClean="0">
                <a:solidFill>
                  <a:schemeClr val="accent2">
                    <a:lumMod val="75000"/>
                  </a:schemeClr>
                </a:solidFill>
              </a:rPr>
              <a:t>Database Settings</a:t>
            </a:r>
            <a:endParaRPr lang="en-US" sz="2000" dirty="0">
              <a:solidFill>
                <a:schemeClr val="accent2">
                  <a:lumMod val="75000"/>
                </a:schemeClr>
              </a:solidFill>
            </a:endParaRPr>
          </a:p>
        </p:txBody>
      </p:sp>
      <p:sp>
        <p:nvSpPr>
          <p:cNvPr id="9" name="Rectangle 8"/>
          <p:cNvSpPr/>
          <p:nvPr/>
        </p:nvSpPr>
        <p:spPr>
          <a:xfrm>
            <a:off x="0" y="1354254"/>
            <a:ext cx="5863472" cy="4998804"/>
          </a:xfrm>
          <a:prstGeom prst="rect">
            <a:avLst/>
          </a:prstGeom>
        </p:spPr>
        <p:txBody>
          <a:bodyPr wrap="square">
            <a:spAutoFit/>
          </a:bodyPr>
          <a:lstStyle/>
          <a:p>
            <a:pPr marL="12700" marR="5080">
              <a:lnSpc>
                <a:spcPts val="2010"/>
              </a:lnSpc>
              <a:spcBef>
                <a:spcPts val="290"/>
              </a:spcBef>
            </a:pPr>
            <a:r>
              <a:rPr lang="en-US" dirty="0">
                <a:latin typeface="Arial"/>
                <a:cs typeface="Arial"/>
              </a:rPr>
              <a:t>We </a:t>
            </a:r>
            <a:r>
              <a:rPr lang="en-US" spc="-5" dirty="0">
                <a:latin typeface="Arial"/>
                <a:cs typeface="Arial"/>
              </a:rPr>
              <a:t>can create </a:t>
            </a:r>
            <a:r>
              <a:rPr lang="en-US" dirty="0">
                <a:latin typeface="Arial"/>
                <a:cs typeface="Arial"/>
              </a:rPr>
              <a:t>custom </a:t>
            </a:r>
            <a:r>
              <a:rPr lang="en-US" spc="-5" dirty="0">
                <a:latin typeface="Arial"/>
                <a:cs typeface="Arial"/>
              </a:rPr>
              <a:t>methods on </a:t>
            </a:r>
            <a:r>
              <a:rPr lang="en-US" dirty="0">
                <a:latin typeface="Arial"/>
                <a:cs typeface="Arial"/>
              </a:rPr>
              <a:t>a </a:t>
            </a:r>
            <a:r>
              <a:rPr lang="en-US" spc="-5" dirty="0">
                <a:latin typeface="Arial"/>
                <a:cs typeface="Arial"/>
              </a:rPr>
              <a:t>model to </a:t>
            </a:r>
            <a:r>
              <a:rPr lang="en-US" spc="-10" dirty="0">
                <a:latin typeface="Arial"/>
                <a:cs typeface="Arial"/>
              </a:rPr>
              <a:t>add </a:t>
            </a:r>
            <a:r>
              <a:rPr lang="en-US" dirty="0">
                <a:latin typeface="Arial"/>
                <a:cs typeface="Arial"/>
              </a:rPr>
              <a:t>custom </a:t>
            </a:r>
            <a:r>
              <a:rPr lang="en-US" spc="-10" dirty="0">
                <a:latin typeface="Arial"/>
                <a:cs typeface="Arial"/>
              </a:rPr>
              <a:t>“row-  level” functionality </a:t>
            </a:r>
            <a:r>
              <a:rPr lang="en-US" dirty="0">
                <a:latin typeface="Arial"/>
                <a:cs typeface="Arial"/>
              </a:rPr>
              <a:t>to </a:t>
            </a:r>
            <a:r>
              <a:rPr lang="en-US" spc="-5" dirty="0">
                <a:latin typeface="Arial"/>
                <a:cs typeface="Arial"/>
              </a:rPr>
              <a:t>the </a:t>
            </a:r>
            <a:r>
              <a:rPr lang="en-US" spc="-10" dirty="0">
                <a:latin typeface="Arial"/>
                <a:cs typeface="Arial"/>
              </a:rPr>
              <a:t>model </a:t>
            </a:r>
            <a:r>
              <a:rPr lang="en-US" spc="-5" dirty="0">
                <a:latin typeface="Arial"/>
                <a:cs typeface="Arial"/>
              </a:rPr>
              <a:t>objects. </a:t>
            </a:r>
            <a:r>
              <a:rPr lang="en-US" spc="-10" dirty="0">
                <a:latin typeface="Arial"/>
                <a:cs typeface="Arial"/>
              </a:rPr>
              <a:t>Whereas </a:t>
            </a:r>
            <a:r>
              <a:rPr lang="en-US" b="1" dirty="0">
                <a:latin typeface="Arial"/>
                <a:cs typeface="Arial"/>
              </a:rPr>
              <a:t>Manager  </a:t>
            </a:r>
            <a:r>
              <a:rPr lang="en-US" spc="-5" dirty="0">
                <a:latin typeface="Arial"/>
                <a:cs typeface="Arial"/>
              </a:rPr>
              <a:t>methods are </a:t>
            </a:r>
            <a:r>
              <a:rPr lang="en-US" spc="-10" dirty="0">
                <a:latin typeface="Arial"/>
                <a:cs typeface="Arial"/>
              </a:rPr>
              <a:t>intended </a:t>
            </a:r>
            <a:r>
              <a:rPr lang="en-US" dirty="0">
                <a:latin typeface="Arial"/>
                <a:cs typeface="Arial"/>
              </a:rPr>
              <a:t>to </a:t>
            </a:r>
            <a:r>
              <a:rPr lang="en-US" spc="-10" dirty="0">
                <a:latin typeface="Arial"/>
                <a:cs typeface="Arial"/>
              </a:rPr>
              <a:t>do “table-wide”</a:t>
            </a:r>
            <a:r>
              <a:rPr lang="en-US" spc="5" dirty="0">
                <a:latin typeface="Arial"/>
                <a:cs typeface="Arial"/>
              </a:rPr>
              <a:t> </a:t>
            </a:r>
            <a:r>
              <a:rPr lang="en-US" spc="-5" dirty="0">
                <a:latin typeface="Arial"/>
                <a:cs typeface="Arial"/>
              </a:rPr>
              <a:t>things.</a:t>
            </a:r>
            <a:endParaRPr lang="en-US" dirty="0">
              <a:latin typeface="Arial"/>
              <a:cs typeface="Arial"/>
            </a:endParaRPr>
          </a:p>
          <a:p>
            <a:pPr>
              <a:lnSpc>
                <a:spcPct val="100000"/>
              </a:lnSpc>
              <a:spcBef>
                <a:spcPts val="45"/>
              </a:spcBef>
            </a:pPr>
            <a:endParaRPr lang="en-US" sz="1700" dirty="0">
              <a:latin typeface="Arial"/>
              <a:cs typeface="Arial"/>
            </a:endParaRPr>
          </a:p>
          <a:p>
            <a:pPr marL="12700" marR="528320">
              <a:lnSpc>
                <a:spcPts val="2010"/>
              </a:lnSpc>
            </a:pPr>
            <a:r>
              <a:rPr lang="en-US" dirty="0">
                <a:latin typeface="Arial"/>
                <a:cs typeface="Arial"/>
              </a:rPr>
              <a:t>It </a:t>
            </a:r>
            <a:r>
              <a:rPr lang="en-US" spc="-5" dirty="0">
                <a:latin typeface="Arial"/>
                <a:cs typeface="Arial"/>
              </a:rPr>
              <a:t>is </a:t>
            </a:r>
            <a:r>
              <a:rPr lang="en-US" dirty="0">
                <a:latin typeface="Arial"/>
                <a:cs typeface="Arial"/>
              </a:rPr>
              <a:t>a </a:t>
            </a:r>
            <a:r>
              <a:rPr lang="en-US" spc="-10" dirty="0">
                <a:latin typeface="Arial"/>
                <a:cs typeface="Arial"/>
              </a:rPr>
              <a:t>good </a:t>
            </a:r>
            <a:r>
              <a:rPr lang="en-US" spc="-5" dirty="0">
                <a:latin typeface="Arial"/>
                <a:cs typeface="Arial"/>
              </a:rPr>
              <a:t>technique </a:t>
            </a:r>
            <a:r>
              <a:rPr lang="en-US" dirty="0">
                <a:latin typeface="Arial"/>
                <a:cs typeface="Arial"/>
              </a:rPr>
              <a:t>to </a:t>
            </a:r>
            <a:r>
              <a:rPr lang="en-US" spc="-5" dirty="0">
                <a:latin typeface="Arial"/>
                <a:cs typeface="Arial"/>
              </a:rPr>
              <a:t>keep all </a:t>
            </a:r>
            <a:r>
              <a:rPr lang="en-US" spc="-10" dirty="0">
                <a:latin typeface="Arial"/>
                <a:cs typeface="Arial"/>
              </a:rPr>
              <a:t>your business logic </a:t>
            </a:r>
            <a:r>
              <a:rPr lang="en-US" spc="-5" dirty="0">
                <a:latin typeface="Arial"/>
                <a:cs typeface="Arial"/>
              </a:rPr>
              <a:t>in one  place inside the model</a:t>
            </a:r>
            <a:r>
              <a:rPr lang="en-US" spc="-25" dirty="0">
                <a:latin typeface="Arial"/>
                <a:cs typeface="Arial"/>
              </a:rPr>
              <a:t> </a:t>
            </a:r>
            <a:r>
              <a:rPr lang="en-US" spc="-5" dirty="0">
                <a:latin typeface="Arial"/>
                <a:cs typeface="Arial"/>
              </a:rPr>
              <a:t>class</a:t>
            </a:r>
            <a:endParaRPr lang="en-US" dirty="0">
              <a:latin typeface="Arial"/>
              <a:cs typeface="Arial"/>
            </a:endParaRPr>
          </a:p>
          <a:p>
            <a:pPr>
              <a:lnSpc>
                <a:spcPct val="100000"/>
              </a:lnSpc>
              <a:spcBef>
                <a:spcPts val="25"/>
              </a:spcBef>
            </a:pPr>
            <a:endParaRPr lang="en-US" sz="1550" dirty="0">
              <a:latin typeface="Arial"/>
              <a:cs typeface="Arial"/>
            </a:endParaRPr>
          </a:p>
          <a:p>
            <a:pPr marL="12700">
              <a:lnSpc>
                <a:spcPts val="2085"/>
              </a:lnSpc>
            </a:pPr>
            <a:r>
              <a:rPr lang="en-US" spc="-5" dirty="0">
                <a:latin typeface="Arial"/>
                <a:cs typeface="Arial"/>
              </a:rPr>
              <a:t>e.g.:</a:t>
            </a:r>
            <a:endParaRPr lang="en-US" dirty="0">
              <a:latin typeface="Arial"/>
              <a:cs typeface="Arial"/>
            </a:endParaRPr>
          </a:p>
          <a:p>
            <a:pPr marL="12700">
              <a:lnSpc>
                <a:spcPts val="2010"/>
              </a:lnSpc>
            </a:pPr>
            <a:r>
              <a:rPr lang="en-US" b="1" spc="-5" dirty="0">
                <a:latin typeface="Arial"/>
                <a:cs typeface="Arial"/>
              </a:rPr>
              <a:t>class</a:t>
            </a:r>
            <a:r>
              <a:rPr lang="en-US" b="1" spc="-10" dirty="0">
                <a:latin typeface="Arial"/>
                <a:cs typeface="Arial"/>
              </a:rPr>
              <a:t> </a:t>
            </a:r>
            <a:r>
              <a:rPr lang="en-US" b="1" spc="-5" dirty="0">
                <a:latin typeface="Arial"/>
                <a:cs typeface="Arial"/>
              </a:rPr>
              <a:t>Student(models.Model):</a:t>
            </a:r>
            <a:endParaRPr lang="en-US" dirty="0">
              <a:latin typeface="Arial"/>
              <a:cs typeface="Arial"/>
            </a:endParaRPr>
          </a:p>
          <a:p>
            <a:pPr marL="269240" marR="1087120">
              <a:lnSpc>
                <a:spcPts val="2000"/>
              </a:lnSpc>
              <a:spcBef>
                <a:spcPts val="125"/>
              </a:spcBef>
            </a:pPr>
            <a:r>
              <a:rPr lang="en-US" b="1" spc="-5" dirty="0">
                <a:latin typeface="Arial"/>
                <a:cs typeface="Arial"/>
              </a:rPr>
              <a:t>first_name </a:t>
            </a:r>
            <a:r>
              <a:rPr lang="en-US" b="1" dirty="0">
                <a:latin typeface="Arial"/>
                <a:cs typeface="Arial"/>
              </a:rPr>
              <a:t>= </a:t>
            </a:r>
            <a:r>
              <a:rPr lang="en-US" b="1" spc="-5" dirty="0">
                <a:latin typeface="Arial"/>
                <a:cs typeface="Arial"/>
              </a:rPr>
              <a:t>models.CharField(max_length=50)  </a:t>
            </a:r>
            <a:r>
              <a:rPr lang="en-US" b="1" spc="-10" dirty="0">
                <a:latin typeface="Arial"/>
                <a:cs typeface="Arial"/>
              </a:rPr>
              <a:t>last_name </a:t>
            </a:r>
            <a:r>
              <a:rPr lang="en-US" b="1" dirty="0">
                <a:latin typeface="Arial"/>
                <a:cs typeface="Arial"/>
              </a:rPr>
              <a:t>=</a:t>
            </a:r>
            <a:r>
              <a:rPr lang="en-US" b="1" spc="-25" dirty="0">
                <a:latin typeface="Arial"/>
                <a:cs typeface="Arial"/>
              </a:rPr>
              <a:t> </a:t>
            </a:r>
            <a:r>
              <a:rPr lang="en-US" b="1" spc="-5" dirty="0">
                <a:latin typeface="Arial"/>
                <a:cs typeface="Arial"/>
              </a:rPr>
              <a:t>models.CharField(max_length=50)</a:t>
            </a:r>
            <a:endParaRPr lang="en-US" dirty="0">
              <a:latin typeface="Arial"/>
              <a:cs typeface="Arial"/>
            </a:endParaRPr>
          </a:p>
          <a:p>
            <a:pPr>
              <a:lnSpc>
                <a:spcPct val="100000"/>
              </a:lnSpc>
              <a:spcBef>
                <a:spcPts val="40"/>
              </a:spcBef>
            </a:pPr>
            <a:endParaRPr lang="en-US" sz="1550" dirty="0">
              <a:latin typeface="Arial"/>
              <a:cs typeface="Arial"/>
            </a:endParaRPr>
          </a:p>
          <a:p>
            <a:pPr marL="269240">
              <a:lnSpc>
                <a:spcPts val="2080"/>
              </a:lnSpc>
            </a:pPr>
            <a:r>
              <a:rPr lang="en-US" b="1" spc="-5" dirty="0">
                <a:latin typeface="Arial"/>
                <a:cs typeface="Arial"/>
              </a:rPr>
              <a:t>def</a:t>
            </a:r>
            <a:r>
              <a:rPr lang="en-US" b="1" spc="-10" dirty="0">
                <a:latin typeface="Arial"/>
                <a:cs typeface="Arial"/>
              </a:rPr>
              <a:t> </a:t>
            </a:r>
            <a:r>
              <a:rPr lang="en-US" b="1" spc="-5" dirty="0">
                <a:latin typeface="Arial"/>
                <a:cs typeface="Arial"/>
              </a:rPr>
              <a:t>get_full_name(self):</a:t>
            </a:r>
            <a:endParaRPr lang="en-US" dirty="0">
              <a:latin typeface="Arial"/>
              <a:cs typeface="Arial"/>
            </a:endParaRPr>
          </a:p>
          <a:p>
            <a:pPr marL="525780">
              <a:lnSpc>
                <a:spcPts val="2005"/>
              </a:lnSpc>
            </a:pPr>
            <a:r>
              <a:rPr lang="en-US" b="1" spc="-5" dirty="0">
                <a:latin typeface="Arial"/>
                <a:cs typeface="Arial"/>
              </a:rPr>
              <a:t>"Returns </a:t>
            </a:r>
            <a:r>
              <a:rPr lang="en-US" b="1" dirty="0">
                <a:latin typeface="Arial"/>
                <a:cs typeface="Arial"/>
              </a:rPr>
              <a:t>the </a:t>
            </a:r>
            <a:r>
              <a:rPr lang="en-US" b="1" spc="-5" dirty="0">
                <a:latin typeface="Arial"/>
                <a:cs typeface="Arial"/>
              </a:rPr>
              <a:t>person's </a:t>
            </a:r>
            <a:r>
              <a:rPr lang="en-US" b="1" dirty="0">
                <a:latin typeface="Arial"/>
                <a:cs typeface="Arial"/>
              </a:rPr>
              <a:t>full</a:t>
            </a:r>
            <a:r>
              <a:rPr lang="en-US" b="1" spc="-10" dirty="0">
                <a:latin typeface="Arial"/>
                <a:cs typeface="Arial"/>
              </a:rPr>
              <a:t> name."</a:t>
            </a:r>
            <a:endParaRPr lang="en-US" dirty="0">
              <a:latin typeface="Arial"/>
              <a:cs typeface="Arial"/>
            </a:endParaRPr>
          </a:p>
          <a:p>
            <a:pPr marL="525780">
              <a:lnSpc>
                <a:spcPts val="2085"/>
              </a:lnSpc>
            </a:pPr>
            <a:r>
              <a:rPr lang="en-US" b="1" spc="-10" dirty="0">
                <a:latin typeface="Arial"/>
                <a:cs typeface="Arial"/>
              </a:rPr>
              <a:t>return '%s %s' </a:t>
            </a:r>
            <a:r>
              <a:rPr lang="en-US" b="1" dirty="0">
                <a:latin typeface="Arial"/>
                <a:cs typeface="Arial"/>
              </a:rPr>
              <a:t>% </a:t>
            </a:r>
            <a:r>
              <a:rPr lang="en-US" b="1" spc="-5" dirty="0">
                <a:latin typeface="Arial"/>
                <a:cs typeface="Arial"/>
              </a:rPr>
              <a:t>(self.first_name,</a:t>
            </a:r>
            <a:r>
              <a:rPr lang="en-US" b="1" spc="5" dirty="0">
                <a:latin typeface="Arial"/>
                <a:cs typeface="Arial"/>
              </a:rPr>
              <a:t> </a:t>
            </a:r>
            <a:r>
              <a:rPr lang="en-US" b="1" spc="-5" dirty="0">
                <a:latin typeface="Arial"/>
                <a:cs typeface="Arial"/>
              </a:rPr>
              <a:t>self.last_name)</a:t>
            </a:r>
            <a:endParaRPr lang="en-US" dirty="0">
              <a:latin typeface="Arial"/>
              <a:cs typeface="Arial"/>
            </a:endParaRPr>
          </a:p>
        </p:txBody>
      </p:sp>
    </p:spTree>
    <p:extLst>
      <p:ext uri="{BB962C8B-B14F-4D97-AF65-F5344CB8AC3E}">
        <p14:creationId xmlns:p14="http://schemas.microsoft.com/office/powerpoint/2010/main" val="21600160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16437"/>
          </a:xfrm>
        </p:spPr>
        <p:txBody>
          <a:bodyPr>
            <a:normAutofit/>
          </a:bodyPr>
          <a:lstStyle/>
          <a:p>
            <a:r>
              <a:rPr lang="en-US" sz="3600" dirty="0" smtClean="0">
                <a:solidFill>
                  <a:schemeClr val="accent2">
                    <a:lumMod val="75000"/>
                  </a:schemeClr>
                </a:solidFill>
              </a:rPr>
              <a:t>pythonanywhere.com. Click on Pricing and Signup</a:t>
            </a:r>
            <a:endParaRPr lang="en-US" sz="36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673128" y="820131"/>
            <a:ext cx="10318526" cy="5804171"/>
          </a:xfrm>
          <a:prstGeom prst="rect">
            <a:avLst/>
          </a:prstGeom>
        </p:spPr>
      </p:pic>
      <p:sp>
        <p:nvSpPr>
          <p:cNvPr id="5" name="Oval 4"/>
          <p:cNvSpPr/>
          <p:nvPr/>
        </p:nvSpPr>
        <p:spPr>
          <a:xfrm>
            <a:off x="8653806" y="1216058"/>
            <a:ext cx="735291" cy="29223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5631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09897"/>
          </a:xfrm>
        </p:spPr>
        <p:txBody>
          <a:bodyPr>
            <a:normAutofit/>
          </a:bodyPr>
          <a:lstStyle/>
          <a:p>
            <a:r>
              <a:rPr lang="en-US" sz="3600" dirty="0" smtClean="0">
                <a:solidFill>
                  <a:schemeClr val="accent2">
                    <a:lumMod val="75000"/>
                  </a:schemeClr>
                </a:solidFill>
              </a:rPr>
              <a:t>What is Django ?</a:t>
            </a:r>
            <a:endParaRPr lang="en-US" sz="3600" dirty="0">
              <a:solidFill>
                <a:schemeClr val="accent2">
                  <a:lumMod val="75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85591591"/>
              </p:ext>
            </p:extLst>
          </p:nvPr>
        </p:nvGraphicFramePr>
        <p:xfrm>
          <a:off x="742406" y="1050562"/>
          <a:ext cx="10515600" cy="13791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2768166" y="2670356"/>
            <a:ext cx="6334934" cy="3547563"/>
          </a:xfrm>
          <a:prstGeom prst="rect">
            <a:avLst/>
          </a:prstGeom>
        </p:spPr>
      </p:pic>
    </p:spTree>
    <p:extLst>
      <p:ext uri="{BB962C8B-B14F-4D97-AF65-F5344CB8AC3E}">
        <p14:creationId xmlns:p14="http://schemas.microsoft.com/office/powerpoint/2010/main" val="12296154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16437"/>
          </a:xfrm>
        </p:spPr>
        <p:txBody>
          <a:bodyPr>
            <a:normAutofit/>
          </a:bodyPr>
          <a:lstStyle/>
          <a:p>
            <a:r>
              <a:rPr lang="en-US" sz="3600" dirty="0" smtClean="0">
                <a:solidFill>
                  <a:schemeClr val="accent2">
                    <a:lumMod val="75000"/>
                  </a:schemeClr>
                </a:solidFill>
              </a:rPr>
              <a:t>To create an account click o Create Beginner account.</a:t>
            </a:r>
            <a:endParaRPr lang="en-US" sz="3600" dirty="0">
              <a:solidFill>
                <a:schemeClr val="accent2">
                  <a:lumMod val="75000"/>
                </a:schemeClr>
              </a:solidFill>
            </a:endParaRPr>
          </a:p>
        </p:txBody>
      </p:sp>
      <p:pic>
        <p:nvPicPr>
          <p:cNvPr id="6" name="Content Placeholder 5"/>
          <p:cNvPicPr>
            <a:picLocks noGrp="1" noChangeAspect="1"/>
          </p:cNvPicPr>
          <p:nvPr>
            <p:ph idx="1"/>
          </p:nvPr>
        </p:nvPicPr>
        <p:blipFill>
          <a:blip r:embed="rId2"/>
          <a:stretch>
            <a:fillRect/>
          </a:stretch>
        </p:blipFill>
        <p:spPr>
          <a:xfrm>
            <a:off x="709504" y="836243"/>
            <a:ext cx="10659222" cy="5747948"/>
          </a:xfrm>
          <a:prstGeom prst="rect">
            <a:avLst/>
          </a:prstGeom>
        </p:spPr>
      </p:pic>
      <p:sp>
        <p:nvSpPr>
          <p:cNvPr id="7" name="Oval 6"/>
          <p:cNvSpPr/>
          <p:nvPr/>
        </p:nvSpPr>
        <p:spPr>
          <a:xfrm>
            <a:off x="4138367" y="3157979"/>
            <a:ext cx="1659118" cy="42420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7158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59876"/>
          </a:xfrm>
        </p:spPr>
        <p:txBody>
          <a:bodyPr>
            <a:normAutofit/>
          </a:bodyPr>
          <a:lstStyle/>
          <a:p>
            <a:r>
              <a:rPr lang="en-US" sz="3200" dirty="0" smtClean="0">
                <a:solidFill>
                  <a:schemeClr val="accent2">
                    <a:lumMod val="75000"/>
                  </a:schemeClr>
                </a:solidFill>
              </a:rPr>
              <a:t>Fill the Username and Email details and click on Register.</a:t>
            </a:r>
            <a:endParaRPr lang="en-US" sz="3200" dirty="0">
              <a:solidFill>
                <a:schemeClr val="accent2">
                  <a:lumMod val="75000"/>
                </a:schemeClr>
              </a:solidFill>
            </a:endParaRPr>
          </a:p>
        </p:txBody>
      </p:sp>
      <p:pic>
        <p:nvPicPr>
          <p:cNvPr id="4" name="Content Placeholder 3"/>
          <p:cNvPicPr>
            <a:picLocks noGrp="1" noChangeAspect="1"/>
          </p:cNvPicPr>
          <p:nvPr>
            <p:ph idx="1"/>
          </p:nvPr>
        </p:nvPicPr>
        <p:blipFill>
          <a:blip r:embed="rId3"/>
          <a:stretch>
            <a:fillRect/>
          </a:stretch>
        </p:blipFill>
        <p:spPr>
          <a:xfrm>
            <a:off x="405353" y="800304"/>
            <a:ext cx="11085921" cy="5883299"/>
          </a:xfrm>
          <a:prstGeom prst="rect">
            <a:avLst/>
          </a:prstGeom>
        </p:spPr>
      </p:pic>
      <p:sp>
        <p:nvSpPr>
          <p:cNvPr id="5" name="Oval 4"/>
          <p:cNvSpPr/>
          <p:nvPr/>
        </p:nvSpPr>
        <p:spPr>
          <a:xfrm>
            <a:off x="3598682" y="4110086"/>
            <a:ext cx="1143000" cy="42420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48593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59876"/>
          </a:xfrm>
        </p:spPr>
        <p:txBody>
          <a:bodyPr>
            <a:normAutofit/>
          </a:bodyPr>
          <a:lstStyle/>
          <a:p>
            <a:r>
              <a:rPr lang="en-US" sz="3200" dirty="0" smtClean="0"/>
              <a:t>Click on End tour</a:t>
            </a:r>
            <a:endParaRPr lang="en-US" sz="3200" dirty="0"/>
          </a:p>
        </p:txBody>
      </p:sp>
      <p:pic>
        <p:nvPicPr>
          <p:cNvPr id="4" name="Content Placeholder 3"/>
          <p:cNvPicPr>
            <a:picLocks noGrp="1" noChangeAspect="1"/>
          </p:cNvPicPr>
          <p:nvPr>
            <p:ph idx="1"/>
          </p:nvPr>
        </p:nvPicPr>
        <p:blipFill>
          <a:blip r:embed="rId2"/>
          <a:stretch>
            <a:fillRect/>
          </a:stretch>
        </p:blipFill>
        <p:spPr>
          <a:xfrm>
            <a:off x="373566" y="782424"/>
            <a:ext cx="11353378" cy="5759777"/>
          </a:xfrm>
          <a:prstGeom prst="rect">
            <a:avLst/>
          </a:prstGeom>
        </p:spPr>
      </p:pic>
      <p:sp>
        <p:nvSpPr>
          <p:cNvPr id="5" name="Oval 4"/>
          <p:cNvSpPr/>
          <p:nvPr/>
        </p:nvSpPr>
        <p:spPr>
          <a:xfrm>
            <a:off x="6240544" y="3949831"/>
            <a:ext cx="886120" cy="42420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5802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4841"/>
            <a:ext cx="11679810" cy="593889"/>
          </a:xfrm>
        </p:spPr>
        <p:txBody>
          <a:bodyPr>
            <a:normAutofit fontScale="90000"/>
          </a:bodyPr>
          <a:lstStyle/>
          <a:p>
            <a:r>
              <a:rPr lang="en-US" sz="3200" dirty="0" smtClean="0">
                <a:solidFill>
                  <a:schemeClr val="accent2">
                    <a:lumMod val="75000"/>
                  </a:schemeClr>
                </a:solidFill>
              </a:rPr>
              <a:t>Dashboard Looks Like This. To Create a Virtual Environment click on Bash.</a:t>
            </a:r>
            <a:endParaRPr lang="en-US" sz="32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999241" y="761419"/>
            <a:ext cx="10388338" cy="5843440"/>
          </a:xfrm>
          <a:prstGeom prst="rect">
            <a:avLst/>
          </a:prstGeom>
        </p:spPr>
      </p:pic>
      <p:sp>
        <p:nvSpPr>
          <p:cNvPr id="5" name="Oval 4"/>
          <p:cNvSpPr/>
          <p:nvPr/>
        </p:nvSpPr>
        <p:spPr>
          <a:xfrm>
            <a:off x="2262433" y="4845377"/>
            <a:ext cx="584462" cy="42420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863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44718"/>
          </a:xfrm>
        </p:spPr>
        <p:txBody>
          <a:bodyPr>
            <a:normAutofit/>
          </a:bodyPr>
          <a:lstStyle/>
          <a:p>
            <a:r>
              <a:rPr lang="en-US" sz="3200" dirty="0" smtClean="0">
                <a:solidFill>
                  <a:schemeClr val="accent2">
                    <a:lumMod val="75000"/>
                  </a:schemeClr>
                </a:solidFill>
              </a:rPr>
              <a:t>Create a virtual Environment using mkvirtualenv &lt;name&gt;</a:t>
            </a:r>
            <a:endParaRPr lang="en-US" sz="32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405353" y="800305"/>
            <a:ext cx="11491274" cy="5880558"/>
          </a:xfrm>
          <a:prstGeom prst="rect">
            <a:avLst/>
          </a:prstGeom>
        </p:spPr>
      </p:pic>
      <p:sp>
        <p:nvSpPr>
          <p:cNvPr id="5" name="Oval 4"/>
          <p:cNvSpPr/>
          <p:nvPr/>
        </p:nvSpPr>
        <p:spPr>
          <a:xfrm>
            <a:off x="904973" y="1555424"/>
            <a:ext cx="1659118" cy="25452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05353" y="2565065"/>
            <a:ext cx="1338606" cy="34781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8159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1975"/>
            <a:ext cx="12122870" cy="527901"/>
          </a:xfrm>
        </p:spPr>
        <p:txBody>
          <a:bodyPr>
            <a:normAutofit fontScale="90000"/>
          </a:bodyPr>
          <a:lstStyle/>
          <a:p>
            <a:r>
              <a:rPr lang="en-US" sz="3200" dirty="0" smtClean="0">
                <a:solidFill>
                  <a:schemeClr val="accent2">
                    <a:lumMod val="75000"/>
                  </a:schemeClr>
                </a:solidFill>
              </a:rPr>
              <a:t>Install django in virtual environment. Then click on backspace to get back to dashboard</a:t>
            </a:r>
            <a:endParaRPr lang="en-US" sz="32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0" y="806140"/>
            <a:ext cx="12009748" cy="5929166"/>
          </a:xfrm>
          <a:prstGeom prst="rect">
            <a:avLst/>
          </a:prstGeom>
        </p:spPr>
      </p:pic>
      <p:sp>
        <p:nvSpPr>
          <p:cNvPr id="5" name="Oval 4"/>
          <p:cNvSpPr/>
          <p:nvPr/>
        </p:nvSpPr>
        <p:spPr>
          <a:xfrm>
            <a:off x="1150070" y="2620653"/>
            <a:ext cx="1659118" cy="25452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60257" y="3864991"/>
            <a:ext cx="3883844" cy="24509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91068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14" y="0"/>
            <a:ext cx="11221825" cy="641023"/>
          </a:xfrm>
        </p:spPr>
        <p:txBody>
          <a:bodyPr>
            <a:normAutofit/>
          </a:bodyPr>
          <a:lstStyle/>
          <a:p>
            <a:r>
              <a:rPr lang="en-US" sz="3200" dirty="0" smtClean="0">
                <a:solidFill>
                  <a:schemeClr val="accent2">
                    <a:lumMod val="75000"/>
                  </a:schemeClr>
                </a:solidFill>
              </a:rPr>
              <a:t>Before upload your django project create a zip file of your project</a:t>
            </a:r>
            <a:endParaRPr lang="en-US" sz="32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173099" y="716437"/>
            <a:ext cx="11714101" cy="6057515"/>
          </a:xfrm>
          <a:prstGeom prst="rect">
            <a:avLst/>
          </a:prstGeom>
        </p:spPr>
      </p:pic>
      <p:sp>
        <p:nvSpPr>
          <p:cNvPr id="5" name="Oval 4"/>
          <p:cNvSpPr/>
          <p:nvPr/>
        </p:nvSpPr>
        <p:spPr>
          <a:xfrm>
            <a:off x="5561814" y="3987539"/>
            <a:ext cx="1743959" cy="21681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74781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50449"/>
          </a:xfrm>
        </p:spPr>
        <p:txBody>
          <a:bodyPr>
            <a:normAutofit/>
          </a:bodyPr>
          <a:lstStyle/>
          <a:p>
            <a:r>
              <a:rPr lang="en-US" sz="3200" dirty="0" smtClean="0">
                <a:solidFill>
                  <a:schemeClr val="accent2">
                    <a:lumMod val="75000"/>
                  </a:schemeClr>
                </a:solidFill>
              </a:rPr>
              <a:t>This is the zip file to be upload to pythonanywhere website</a:t>
            </a:r>
            <a:endParaRPr lang="en-US" sz="32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480766" y="726658"/>
            <a:ext cx="11085921" cy="5885860"/>
          </a:xfrm>
          <a:prstGeom prst="rect">
            <a:avLst/>
          </a:prstGeom>
        </p:spPr>
      </p:pic>
      <p:sp>
        <p:nvSpPr>
          <p:cNvPr id="5" name="Oval 4"/>
          <p:cNvSpPr/>
          <p:nvPr/>
        </p:nvSpPr>
        <p:spPr>
          <a:xfrm>
            <a:off x="1875934" y="2526385"/>
            <a:ext cx="1743959" cy="21681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21315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094590" cy="716437"/>
          </a:xfrm>
        </p:spPr>
        <p:txBody>
          <a:bodyPr>
            <a:normAutofit/>
          </a:bodyPr>
          <a:lstStyle/>
          <a:p>
            <a:r>
              <a:rPr lang="en-US" sz="3200" dirty="0" smtClean="0">
                <a:solidFill>
                  <a:schemeClr val="accent2">
                    <a:lumMod val="75000"/>
                  </a:schemeClr>
                </a:solidFill>
              </a:rPr>
              <a:t>Go back to dashboard and click on files and then click on upload a file</a:t>
            </a:r>
            <a:endParaRPr lang="en-US" sz="32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131975" y="866087"/>
            <a:ext cx="11830639" cy="5991913"/>
          </a:xfrm>
          <a:prstGeom prst="rect">
            <a:avLst/>
          </a:prstGeom>
        </p:spPr>
      </p:pic>
      <p:sp>
        <p:nvSpPr>
          <p:cNvPr id="5" name="Oval 4"/>
          <p:cNvSpPr/>
          <p:nvPr/>
        </p:nvSpPr>
        <p:spPr>
          <a:xfrm>
            <a:off x="4289196" y="4515441"/>
            <a:ext cx="1743959" cy="47133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8380428" y="1679542"/>
            <a:ext cx="518475" cy="27180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60640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527901"/>
          </a:xfrm>
        </p:spPr>
        <p:txBody>
          <a:bodyPr>
            <a:normAutofit fontScale="90000"/>
          </a:bodyPr>
          <a:lstStyle/>
          <a:p>
            <a:r>
              <a:rPr lang="en-US" sz="3200" dirty="0" smtClean="0">
                <a:solidFill>
                  <a:schemeClr val="accent2">
                    <a:lumMod val="75000"/>
                  </a:schemeClr>
                </a:solidFill>
              </a:rPr>
              <a:t>Select your zip file and click on open</a:t>
            </a:r>
            <a:endParaRPr lang="en-US" sz="3200" dirty="0">
              <a:solidFill>
                <a:schemeClr val="accent2">
                  <a:lumMod val="75000"/>
                </a:schemeClr>
              </a:solidFill>
            </a:endParaRPr>
          </a:p>
        </p:txBody>
      </p:sp>
      <p:pic>
        <p:nvPicPr>
          <p:cNvPr id="10" name="Content Placeholder 9"/>
          <p:cNvPicPr>
            <a:picLocks noGrp="1" noChangeAspect="1"/>
          </p:cNvPicPr>
          <p:nvPr>
            <p:ph idx="1"/>
          </p:nvPr>
        </p:nvPicPr>
        <p:blipFill>
          <a:blip r:embed="rId2"/>
          <a:stretch>
            <a:fillRect/>
          </a:stretch>
        </p:blipFill>
        <p:spPr>
          <a:xfrm>
            <a:off x="191678" y="527901"/>
            <a:ext cx="11736372" cy="6129779"/>
          </a:xfrm>
          <a:prstGeom prst="rect">
            <a:avLst/>
          </a:prstGeom>
        </p:spPr>
      </p:pic>
      <p:sp>
        <p:nvSpPr>
          <p:cNvPr id="11" name="Oval 10"/>
          <p:cNvSpPr/>
          <p:nvPr/>
        </p:nvSpPr>
        <p:spPr>
          <a:xfrm>
            <a:off x="1140643" y="1875936"/>
            <a:ext cx="1743959" cy="30165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0246936" y="5967167"/>
            <a:ext cx="820132" cy="34879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0088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638"/>
            <a:ext cx="10515600" cy="839731"/>
          </a:xfrm>
        </p:spPr>
        <p:txBody>
          <a:bodyPr>
            <a:normAutofit/>
          </a:bodyPr>
          <a:lstStyle/>
          <a:p>
            <a:r>
              <a:rPr lang="en-US" sz="3600" dirty="0" smtClean="0">
                <a:solidFill>
                  <a:schemeClr val="accent2">
                    <a:lumMod val="75000"/>
                  </a:schemeClr>
                </a:solidFill>
              </a:rPr>
              <a:t>Features</a:t>
            </a:r>
            <a:endParaRPr lang="en-US" sz="3600" dirty="0">
              <a:solidFill>
                <a:schemeClr val="accent2">
                  <a:lumMod val="75000"/>
                </a:schemeClr>
              </a:solidFill>
            </a:endParaRPr>
          </a:p>
        </p:txBody>
      </p:sp>
      <p:sp>
        <p:nvSpPr>
          <p:cNvPr id="3" name="Content Placeholder 2"/>
          <p:cNvSpPr>
            <a:spLocks noGrp="1"/>
          </p:cNvSpPr>
          <p:nvPr>
            <p:ph idx="1"/>
          </p:nvPr>
        </p:nvSpPr>
        <p:spPr>
          <a:xfrm>
            <a:off x="871370" y="1376978"/>
            <a:ext cx="10676068" cy="5090441"/>
          </a:xfrm>
        </p:spPr>
        <p:txBody>
          <a:bodyPr>
            <a:normAutofit/>
          </a:bodyPr>
          <a:lstStyle/>
          <a:p>
            <a:r>
              <a:rPr lang="en-US" sz="2400" dirty="0"/>
              <a:t>Django has its own naming system for all functions and components (e.g., HTTP responses are called “views”). It also has an admin panel, which is deemed easier to </a:t>
            </a:r>
            <a:r>
              <a:rPr lang="en-US" sz="2400" dirty="0" smtClean="0"/>
              <a:t>work </a:t>
            </a:r>
            <a:r>
              <a:rPr lang="en-US" sz="2400" dirty="0"/>
              <a:t>and other technical features, including</a:t>
            </a:r>
            <a:r>
              <a:rPr lang="en-US" sz="2400" dirty="0" smtClean="0"/>
              <a:t>:</a:t>
            </a:r>
            <a:endParaRPr lang="en-US" sz="2400" dirty="0"/>
          </a:p>
          <a:p>
            <a:pPr lvl="2">
              <a:buClr>
                <a:srgbClr val="7030A0"/>
              </a:buClr>
              <a:buFont typeface="Wingdings" panose="05000000000000000000" pitchFamily="2" charset="2"/>
              <a:buChar char="Ø"/>
            </a:pPr>
            <a:r>
              <a:rPr lang="en-US" dirty="0"/>
              <a:t>Simple syntax;</a:t>
            </a:r>
          </a:p>
          <a:p>
            <a:pPr lvl="2">
              <a:buClr>
                <a:srgbClr val="7030A0"/>
              </a:buClr>
              <a:buFont typeface="Wingdings" panose="05000000000000000000" pitchFamily="2" charset="2"/>
              <a:buChar char="Ø"/>
            </a:pPr>
            <a:r>
              <a:rPr lang="en-US" dirty="0"/>
              <a:t>Its own web server;</a:t>
            </a:r>
          </a:p>
          <a:p>
            <a:pPr lvl="2">
              <a:buClr>
                <a:srgbClr val="7030A0"/>
              </a:buClr>
              <a:buFont typeface="Wingdings" panose="05000000000000000000" pitchFamily="2" charset="2"/>
              <a:buChar char="Ø"/>
            </a:pPr>
            <a:r>
              <a:rPr lang="en-US" dirty="0"/>
              <a:t>MVC (Model-View-Controller) core architecture;</a:t>
            </a:r>
          </a:p>
          <a:p>
            <a:pPr lvl="2">
              <a:buClr>
                <a:srgbClr val="7030A0"/>
              </a:buClr>
              <a:buFont typeface="Wingdings" panose="05000000000000000000" pitchFamily="2" charset="2"/>
              <a:buChar char="Ø"/>
            </a:pPr>
            <a:r>
              <a:rPr lang="en-US" dirty="0"/>
              <a:t>“Batteries included” (comes with all the essentials needed to solve solving common cases);</a:t>
            </a:r>
          </a:p>
          <a:p>
            <a:pPr lvl="2">
              <a:buClr>
                <a:srgbClr val="7030A0"/>
              </a:buClr>
              <a:buFont typeface="Wingdings" panose="05000000000000000000" pitchFamily="2" charset="2"/>
              <a:buChar char="Ø"/>
            </a:pPr>
            <a:r>
              <a:rPr lang="en-US" dirty="0"/>
              <a:t>An ORM (Object Relational Mapper);</a:t>
            </a:r>
          </a:p>
          <a:p>
            <a:pPr lvl="2">
              <a:buClr>
                <a:srgbClr val="7030A0"/>
              </a:buClr>
              <a:buFont typeface="Wingdings" panose="05000000000000000000" pitchFamily="2" charset="2"/>
              <a:buChar char="Ø"/>
            </a:pPr>
            <a:r>
              <a:rPr lang="en-US" dirty="0"/>
              <a:t>HTTP libraries;</a:t>
            </a:r>
          </a:p>
          <a:p>
            <a:pPr lvl="2">
              <a:buClr>
                <a:srgbClr val="7030A0"/>
              </a:buClr>
              <a:buFont typeface="Wingdings" panose="05000000000000000000" pitchFamily="2" charset="2"/>
              <a:buChar char="Ø"/>
            </a:pPr>
            <a:r>
              <a:rPr lang="en-US" dirty="0"/>
              <a:t>Middleware support; and</a:t>
            </a:r>
          </a:p>
          <a:p>
            <a:pPr lvl="2">
              <a:buClr>
                <a:srgbClr val="7030A0"/>
              </a:buClr>
              <a:buFont typeface="Wingdings" panose="05000000000000000000" pitchFamily="2" charset="2"/>
              <a:buChar char="Ø"/>
            </a:pPr>
            <a:r>
              <a:rPr lang="en-US" dirty="0"/>
              <a:t>A Python unit test framework.</a:t>
            </a:r>
          </a:p>
          <a:p>
            <a:endParaRPr lang="en-US" dirty="0"/>
          </a:p>
        </p:txBody>
      </p:sp>
    </p:spTree>
    <p:extLst>
      <p:ext uri="{BB962C8B-B14F-4D97-AF65-F5344CB8AC3E}">
        <p14:creationId xmlns:p14="http://schemas.microsoft.com/office/powerpoint/2010/main" val="30837728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08486" y="829559"/>
            <a:ext cx="11457200" cy="5986021"/>
          </a:xfrm>
          <a:prstGeom prst="rect">
            <a:avLst/>
          </a:prstGeom>
        </p:spPr>
      </p:pic>
      <p:sp>
        <p:nvSpPr>
          <p:cNvPr id="2" name="Title 1"/>
          <p:cNvSpPr>
            <a:spLocks noGrp="1"/>
          </p:cNvSpPr>
          <p:nvPr>
            <p:ph type="title"/>
          </p:nvPr>
        </p:nvSpPr>
        <p:spPr>
          <a:xfrm>
            <a:off x="0" y="0"/>
            <a:ext cx="12192000" cy="829559"/>
          </a:xfrm>
        </p:spPr>
        <p:txBody>
          <a:bodyPr>
            <a:normAutofit/>
          </a:bodyPr>
          <a:lstStyle/>
          <a:p>
            <a:r>
              <a:rPr lang="en-US" sz="3200" dirty="0" smtClean="0">
                <a:solidFill>
                  <a:schemeClr val="accent2">
                    <a:lumMod val="75000"/>
                  </a:schemeClr>
                </a:solidFill>
              </a:rPr>
              <a:t>File Uploaded. Now go back to bash and unzip the file</a:t>
            </a:r>
            <a:endParaRPr lang="en-US" sz="3200" dirty="0">
              <a:solidFill>
                <a:schemeClr val="accent2">
                  <a:lumMod val="75000"/>
                </a:schemeClr>
              </a:solidFill>
            </a:endParaRPr>
          </a:p>
        </p:txBody>
      </p:sp>
      <p:sp>
        <p:nvSpPr>
          <p:cNvPr id="5" name="Oval 4"/>
          <p:cNvSpPr/>
          <p:nvPr/>
        </p:nvSpPr>
        <p:spPr>
          <a:xfrm>
            <a:off x="4488728" y="4328478"/>
            <a:ext cx="1280475" cy="25295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611331" y="2586089"/>
            <a:ext cx="1439160" cy="28908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64471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604396" cy="744718"/>
          </a:xfrm>
        </p:spPr>
        <p:txBody>
          <a:bodyPr>
            <a:normAutofit fontScale="90000"/>
          </a:bodyPr>
          <a:lstStyle/>
          <a:p>
            <a:r>
              <a:rPr lang="en-US" sz="3200" dirty="0" smtClean="0">
                <a:solidFill>
                  <a:schemeClr val="accent2">
                    <a:lumMod val="75000"/>
                  </a:schemeClr>
                </a:solidFill>
              </a:rPr>
              <a:t>Go Back to bash console and unzip the file. Then click on the back button</a:t>
            </a:r>
            <a:endParaRPr lang="en-US" sz="3200" dirty="0">
              <a:solidFill>
                <a:schemeClr val="accent2">
                  <a:lumMod val="75000"/>
                </a:schemeClr>
              </a:solidFill>
            </a:endParaRPr>
          </a:p>
        </p:txBody>
      </p:sp>
      <p:pic>
        <p:nvPicPr>
          <p:cNvPr id="7" name="Picture 6"/>
          <p:cNvPicPr>
            <a:picLocks noChangeAspect="1"/>
          </p:cNvPicPr>
          <p:nvPr/>
        </p:nvPicPr>
        <p:blipFill>
          <a:blip r:embed="rId2"/>
          <a:stretch>
            <a:fillRect/>
          </a:stretch>
        </p:blipFill>
        <p:spPr>
          <a:xfrm>
            <a:off x="358218" y="744719"/>
            <a:ext cx="11453567" cy="5892931"/>
          </a:xfrm>
          <a:prstGeom prst="rect">
            <a:avLst/>
          </a:prstGeom>
        </p:spPr>
      </p:pic>
      <p:sp>
        <p:nvSpPr>
          <p:cNvPr id="8" name="Oval 7"/>
          <p:cNvSpPr/>
          <p:nvPr/>
        </p:nvSpPr>
        <p:spPr>
          <a:xfrm>
            <a:off x="1472150" y="1489436"/>
            <a:ext cx="2072328" cy="26394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58218" y="985104"/>
            <a:ext cx="320512" cy="22152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8593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16437"/>
          </a:xfrm>
        </p:spPr>
        <p:txBody>
          <a:bodyPr>
            <a:normAutofit/>
          </a:bodyPr>
          <a:lstStyle/>
          <a:p>
            <a:r>
              <a:rPr lang="en-US" sz="3200" dirty="0" smtClean="0"/>
              <a:t>Then click on the files tab and observe the project files.</a:t>
            </a:r>
            <a:endParaRPr lang="en-US" sz="3200" dirty="0"/>
          </a:p>
        </p:txBody>
      </p:sp>
      <p:pic>
        <p:nvPicPr>
          <p:cNvPr id="5" name="Content Placeholder 4"/>
          <p:cNvPicPr>
            <a:picLocks noGrp="1" noChangeAspect="1"/>
          </p:cNvPicPr>
          <p:nvPr>
            <p:ph idx="1"/>
          </p:nvPr>
        </p:nvPicPr>
        <p:blipFill>
          <a:blip r:embed="rId2"/>
          <a:stretch>
            <a:fillRect/>
          </a:stretch>
        </p:blipFill>
        <p:spPr>
          <a:xfrm>
            <a:off x="315797" y="992965"/>
            <a:ext cx="6249971" cy="5454969"/>
          </a:xfrm>
          <a:prstGeom prst="rect">
            <a:avLst/>
          </a:prstGeom>
        </p:spPr>
      </p:pic>
      <p:sp>
        <p:nvSpPr>
          <p:cNvPr id="6" name="Oval 5"/>
          <p:cNvSpPr/>
          <p:nvPr/>
        </p:nvSpPr>
        <p:spPr>
          <a:xfrm>
            <a:off x="867264" y="3817856"/>
            <a:ext cx="1046375" cy="23566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4785898" y="613586"/>
            <a:ext cx="7276399" cy="5057639"/>
          </a:xfrm>
          <a:prstGeom prst="rect">
            <a:avLst/>
          </a:prstGeom>
        </p:spPr>
      </p:pic>
      <p:sp>
        <p:nvSpPr>
          <p:cNvPr id="8" name="Oval 7"/>
          <p:cNvSpPr/>
          <p:nvPr/>
        </p:nvSpPr>
        <p:spPr>
          <a:xfrm>
            <a:off x="5348474" y="2840328"/>
            <a:ext cx="838318" cy="22388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373566" y="3024570"/>
            <a:ext cx="847081" cy="15637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30864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53311"/>
          </a:xfrm>
        </p:spPr>
        <p:txBody>
          <a:bodyPr>
            <a:normAutofit fontScale="90000"/>
          </a:bodyPr>
          <a:lstStyle/>
          <a:p>
            <a:r>
              <a:rPr lang="en-US" sz="3200" dirty="0" smtClean="0">
                <a:solidFill>
                  <a:schemeClr val="accent2">
                    <a:lumMod val="75000"/>
                  </a:schemeClr>
                </a:solidFill>
              </a:rPr>
              <a:t>Now create a web app to deploy your project. For that click on web tab in the pythonanywhere dashboard and click Add a new web app.</a:t>
            </a:r>
            <a:endParaRPr lang="en-US" sz="3200" dirty="0">
              <a:solidFill>
                <a:schemeClr val="accent2">
                  <a:lumMod val="75000"/>
                </a:schemeClr>
              </a:solidFill>
            </a:endParaRPr>
          </a:p>
        </p:txBody>
      </p:sp>
      <p:pic>
        <p:nvPicPr>
          <p:cNvPr id="5" name="Content Placeholder 4"/>
          <p:cNvPicPr>
            <a:picLocks noGrp="1" noChangeAspect="1"/>
          </p:cNvPicPr>
          <p:nvPr>
            <p:ph idx="1"/>
          </p:nvPr>
        </p:nvPicPr>
        <p:blipFill>
          <a:blip r:embed="rId2"/>
          <a:stretch>
            <a:fillRect/>
          </a:stretch>
        </p:blipFill>
        <p:spPr>
          <a:xfrm>
            <a:off x="243191" y="1132850"/>
            <a:ext cx="11614826" cy="5559780"/>
          </a:xfrm>
          <a:prstGeom prst="rect">
            <a:avLst/>
          </a:prstGeom>
        </p:spPr>
      </p:pic>
      <p:sp>
        <p:nvSpPr>
          <p:cNvPr id="6" name="Oval 5"/>
          <p:cNvSpPr/>
          <p:nvPr/>
        </p:nvSpPr>
        <p:spPr>
          <a:xfrm>
            <a:off x="1392558" y="2772383"/>
            <a:ext cx="2576327" cy="55447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793804" y="1882051"/>
            <a:ext cx="447474" cy="22885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7478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54144"/>
          </a:xfrm>
        </p:spPr>
        <p:txBody>
          <a:bodyPr>
            <a:normAutofit/>
          </a:bodyPr>
          <a:lstStyle/>
          <a:p>
            <a:r>
              <a:rPr lang="en-US" sz="3200" dirty="0" smtClean="0">
                <a:solidFill>
                  <a:schemeClr val="accent2">
                    <a:lumMod val="75000"/>
                  </a:schemeClr>
                </a:solidFill>
              </a:rPr>
              <a:t>Observe the website name assigned and click on next</a:t>
            </a:r>
            <a:endParaRPr lang="en-US" sz="32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405353" y="754145"/>
            <a:ext cx="11500701" cy="5891163"/>
          </a:xfrm>
          <a:prstGeom prst="rect">
            <a:avLst/>
          </a:prstGeom>
        </p:spPr>
      </p:pic>
      <p:sp>
        <p:nvSpPr>
          <p:cNvPr id="5" name="Oval 4"/>
          <p:cNvSpPr/>
          <p:nvPr/>
        </p:nvSpPr>
        <p:spPr>
          <a:xfrm>
            <a:off x="4437416" y="3393649"/>
            <a:ext cx="1878544" cy="32051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991323" y="5581570"/>
            <a:ext cx="615350" cy="5081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71401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69303"/>
          </a:xfrm>
        </p:spPr>
        <p:txBody>
          <a:bodyPr>
            <a:normAutofit/>
          </a:bodyPr>
          <a:lstStyle/>
          <a:p>
            <a:r>
              <a:rPr lang="en-US" sz="3200" dirty="0" smtClean="0">
                <a:solidFill>
                  <a:schemeClr val="accent2">
                    <a:lumMod val="75000"/>
                  </a:schemeClr>
                </a:solidFill>
              </a:rPr>
              <a:t>Select Django and Python 3.6</a:t>
            </a:r>
            <a:endParaRPr lang="en-US" sz="3200" dirty="0">
              <a:solidFill>
                <a:schemeClr val="accent2">
                  <a:lumMod val="75000"/>
                </a:schemeClr>
              </a:solidFill>
            </a:endParaRPr>
          </a:p>
        </p:txBody>
      </p:sp>
      <p:pic>
        <p:nvPicPr>
          <p:cNvPr id="4" name="Content Placeholder 3"/>
          <p:cNvPicPr>
            <a:picLocks noGrp="1" noChangeAspect="1"/>
          </p:cNvPicPr>
          <p:nvPr>
            <p:ph idx="1"/>
          </p:nvPr>
        </p:nvPicPr>
        <p:blipFill>
          <a:blip r:embed="rId3"/>
          <a:stretch>
            <a:fillRect/>
          </a:stretch>
        </p:blipFill>
        <p:spPr>
          <a:xfrm>
            <a:off x="103693" y="669303"/>
            <a:ext cx="6400801" cy="4789790"/>
          </a:xfrm>
          <a:prstGeom prst="rect">
            <a:avLst/>
          </a:prstGeom>
        </p:spPr>
      </p:pic>
      <p:sp>
        <p:nvSpPr>
          <p:cNvPr id="5" name="Oval 4"/>
          <p:cNvSpPr/>
          <p:nvPr/>
        </p:nvSpPr>
        <p:spPr>
          <a:xfrm>
            <a:off x="2250397" y="2922795"/>
            <a:ext cx="605924" cy="14140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5257800" y="2392766"/>
            <a:ext cx="5701261" cy="3962542"/>
          </a:xfrm>
          <a:prstGeom prst="rect">
            <a:avLst/>
          </a:prstGeom>
        </p:spPr>
      </p:pic>
      <p:sp>
        <p:nvSpPr>
          <p:cNvPr id="7" name="Oval 6"/>
          <p:cNvSpPr/>
          <p:nvPr/>
        </p:nvSpPr>
        <p:spPr>
          <a:xfrm>
            <a:off x="7153906" y="4303335"/>
            <a:ext cx="953146" cy="1272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94007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63571"/>
          </a:xfrm>
        </p:spPr>
        <p:txBody>
          <a:bodyPr>
            <a:normAutofit/>
          </a:bodyPr>
          <a:lstStyle/>
          <a:p>
            <a:r>
              <a:rPr lang="en-US" sz="3200" dirty="0" smtClean="0">
                <a:solidFill>
                  <a:schemeClr val="accent2">
                    <a:lumMod val="75000"/>
                  </a:schemeClr>
                </a:solidFill>
              </a:rPr>
              <a:t>Give your Project Name Here</a:t>
            </a:r>
            <a:endParaRPr lang="en-US" sz="3200" dirty="0">
              <a:solidFill>
                <a:schemeClr val="accent2">
                  <a:lumMod val="75000"/>
                </a:schemeClr>
              </a:solidFill>
            </a:endParaRPr>
          </a:p>
        </p:txBody>
      </p:sp>
      <p:sp>
        <p:nvSpPr>
          <p:cNvPr id="5" name="Oval 4"/>
          <p:cNvSpPr/>
          <p:nvPr/>
        </p:nvSpPr>
        <p:spPr>
          <a:xfrm>
            <a:off x="4109047" y="3860275"/>
            <a:ext cx="1320791" cy="24981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109046" y="4331615"/>
            <a:ext cx="1471621" cy="53261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p:txBody>
          <a:bodyPr/>
          <a:lstStyle/>
          <a:p>
            <a:endParaRPr lang="en-US"/>
          </a:p>
        </p:txBody>
      </p:sp>
      <p:pic>
        <p:nvPicPr>
          <p:cNvPr id="8" name="Picture 7"/>
          <p:cNvPicPr>
            <a:picLocks noChangeAspect="1"/>
          </p:cNvPicPr>
          <p:nvPr/>
        </p:nvPicPr>
        <p:blipFill>
          <a:blip r:embed="rId2"/>
          <a:stretch>
            <a:fillRect/>
          </a:stretch>
        </p:blipFill>
        <p:spPr>
          <a:xfrm>
            <a:off x="333213" y="687641"/>
            <a:ext cx="11280475" cy="5920549"/>
          </a:xfrm>
          <a:prstGeom prst="rect">
            <a:avLst/>
          </a:prstGeom>
        </p:spPr>
      </p:pic>
    </p:spTree>
    <p:extLst>
      <p:ext uri="{BB962C8B-B14F-4D97-AF65-F5344CB8AC3E}">
        <p14:creationId xmlns:p14="http://schemas.microsoft.com/office/powerpoint/2010/main" val="31455115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91852"/>
          </a:xfrm>
        </p:spPr>
        <p:txBody>
          <a:bodyPr>
            <a:normAutofit fontScale="90000"/>
          </a:bodyPr>
          <a:lstStyle/>
          <a:p>
            <a:r>
              <a:rPr lang="en-US" sz="3200" dirty="0" smtClean="0">
                <a:solidFill>
                  <a:schemeClr val="accent2">
                    <a:lumMod val="75000"/>
                  </a:schemeClr>
                </a:solidFill>
              </a:rPr>
              <a:t>This is the basic web page. Click on website name. You will get default Django Web Page</a:t>
            </a:r>
            <a:endParaRPr lang="en-US" sz="32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144820" y="1080907"/>
            <a:ext cx="7735712" cy="4351338"/>
          </a:xfrm>
          <a:prstGeom prst="rect">
            <a:avLst/>
          </a:prstGeom>
        </p:spPr>
      </p:pic>
      <p:pic>
        <p:nvPicPr>
          <p:cNvPr id="5" name="Picture 4"/>
          <p:cNvPicPr>
            <a:picLocks noChangeAspect="1"/>
          </p:cNvPicPr>
          <p:nvPr/>
        </p:nvPicPr>
        <p:blipFill>
          <a:blip r:embed="rId3"/>
          <a:stretch>
            <a:fillRect/>
          </a:stretch>
        </p:blipFill>
        <p:spPr>
          <a:xfrm>
            <a:off x="4958433" y="2836842"/>
            <a:ext cx="7148725" cy="4021158"/>
          </a:xfrm>
          <a:prstGeom prst="rect">
            <a:avLst/>
          </a:prstGeom>
        </p:spPr>
      </p:pic>
      <p:sp>
        <p:nvSpPr>
          <p:cNvPr id="6" name="Oval 5"/>
          <p:cNvSpPr/>
          <p:nvPr/>
        </p:nvSpPr>
        <p:spPr>
          <a:xfrm>
            <a:off x="2344666" y="2121031"/>
            <a:ext cx="2359310" cy="31108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15799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89814"/>
          </a:xfrm>
        </p:spPr>
        <p:txBody>
          <a:bodyPr>
            <a:normAutofit/>
          </a:bodyPr>
          <a:lstStyle/>
          <a:p>
            <a:r>
              <a:rPr lang="en-US" sz="3200" dirty="0" smtClean="0">
                <a:solidFill>
                  <a:schemeClr val="accent2">
                    <a:lumMod val="75000"/>
                  </a:schemeClr>
                </a:solidFill>
              </a:rPr>
              <a:t>Scroll Down Web tag and right click and open WSGI file.</a:t>
            </a:r>
            <a:endParaRPr lang="en-US" sz="3200" dirty="0">
              <a:solidFill>
                <a:schemeClr val="accent2">
                  <a:lumMod val="75000"/>
                </a:schemeClr>
              </a:solidFill>
            </a:endParaRPr>
          </a:p>
        </p:txBody>
      </p:sp>
      <p:pic>
        <p:nvPicPr>
          <p:cNvPr id="6" name="Content Placeholder 5"/>
          <p:cNvPicPr>
            <a:picLocks noGrp="1" noChangeAspect="1"/>
          </p:cNvPicPr>
          <p:nvPr>
            <p:ph idx="1"/>
          </p:nvPr>
        </p:nvPicPr>
        <p:blipFill>
          <a:blip r:embed="rId2"/>
          <a:stretch>
            <a:fillRect/>
          </a:stretch>
        </p:blipFill>
        <p:spPr>
          <a:xfrm>
            <a:off x="425777" y="862554"/>
            <a:ext cx="11340445" cy="5783344"/>
          </a:xfrm>
          <a:prstGeom prst="rect">
            <a:avLst/>
          </a:prstGeom>
        </p:spPr>
      </p:pic>
      <p:sp>
        <p:nvSpPr>
          <p:cNvPr id="7" name="Oval 6"/>
          <p:cNvSpPr/>
          <p:nvPr/>
        </p:nvSpPr>
        <p:spPr>
          <a:xfrm>
            <a:off x="5521498" y="3754226"/>
            <a:ext cx="2915491" cy="2993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27995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527901"/>
          </a:xfrm>
        </p:spPr>
        <p:txBody>
          <a:bodyPr>
            <a:normAutofit fontScale="90000"/>
          </a:bodyPr>
          <a:lstStyle/>
          <a:p>
            <a:r>
              <a:rPr lang="en-US" sz="3200" dirty="0" smtClean="0">
                <a:solidFill>
                  <a:schemeClr val="accent2">
                    <a:lumMod val="75000"/>
                  </a:schemeClr>
                </a:solidFill>
              </a:rPr>
              <a:t>Change your Project Name</a:t>
            </a:r>
            <a:endParaRPr lang="en-US" sz="32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0" y="967786"/>
            <a:ext cx="6168704" cy="4351338"/>
          </a:xfrm>
          <a:prstGeom prst="rect">
            <a:avLst/>
          </a:prstGeom>
        </p:spPr>
      </p:pic>
      <p:pic>
        <p:nvPicPr>
          <p:cNvPr id="5" name="Picture 4"/>
          <p:cNvPicPr>
            <a:picLocks noChangeAspect="1"/>
          </p:cNvPicPr>
          <p:nvPr/>
        </p:nvPicPr>
        <p:blipFill>
          <a:blip r:embed="rId3"/>
          <a:stretch>
            <a:fillRect/>
          </a:stretch>
        </p:blipFill>
        <p:spPr>
          <a:xfrm>
            <a:off x="5257800" y="2029660"/>
            <a:ext cx="6768208" cy="4446555"/>
          </a:xfrm>
          <a:prstGeom prst="rect">
            <a:avLst/>
          </a:prstGeom>
        </p:spPr>
      </p:pic>
      <p:sp>
        <p:nvSpPr>
          <p:cNvPr id="7" name="Oval 6"/>
          <p:cNvSpPr/>
          <p:nvPr/>
        </p:nvSpPr>
        <p:spPr>
          <a:xfrm>
            <a:off x="3148552" y="3205113"/>
            <a:ext cx="763573" cy="21681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348086" y="4036120"/>
            <a:ext cx="763573" cy="21681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641904" y="4374037"/>
            <a:ext cx="1652166" cy="26395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863434" y="5222450"/>
            <a:ext cx="1652166" cy="33465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rved Left Arrow 12"/>
          <p:cNvSpPr/>
          <p:nvPr/>
        </p:nvSpPr>
        <p:spPr>
          <a:xfrm rot="16825783">
            <a:off x="6570625" y="438735"/>
            <a:ext cx="786400" cy="606118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urved Left Arrow 13"/>
          <p:cNvSpPr/>
          <p:nvPr/>
        </p:nvSpPr>
        <p:spPr>
          <a:xfrm rot="16825783">
            <a:off x="6660079" y="1118739"/>
            <a:ext cx="755445" cy="621731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27062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165" y="1"/>
            <a:ext cx="10515600" cy="839096"/>
          </a:xfrm>
        </p:spPr>
        <p:txBody>
          <a:bodyPr>
            <a:normAutofit/>
          </a:bodyPr>
          <a:lstStyle/>
          <a:p>
            <a:r>
              <a:rPr lang="en-US" sz="3600" dirty="0" smtClean="0">
                <a:solidFill>
                  <a:schemeClr val="accent2">
                    <a:lumMod val="75000"/>
                  </a:schemeClr>
                </a:solidFill>
              </a:rPr>
              <a:t>Companies That use Django</a:t>
            </a:r>
            <a:endParaRPr lang="en-US" sz="3600" dirty="0">
              <a:solidFill>
                <a:schemeClr val="accent2">
                  <a:lumMod val="75000"/>
                </a:schemeClr>
              </a:solidFill>
            </a:endParaRPr>
          </a:p>
        </p:txBody>
      </p:sp>
      <p:pic>
        <p:nvPicPr>
          <p:cNvPr id="5124" name="Picture 4" descr="Why is Django Web Framework so popular and preferred frameworks among all  available frameworks? - Quo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247" y="1086829"/>
            <a:ext cx="9530946" cy="5049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6733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22570"/>
          </a:xfrm>
        </p:spPr>
        <p:txBody>
          <a:bodyPr>
            <a:normAutofit/>
          </a:bodyPr>
          <a:lstStyle/>
          <a:p>
            <a:r>
              <a:rPr lang="en-US" sz="3200" dirty="0" smtClean="0">
                <a:solidFill>
                  <a:schemeClr val="accent2">
                    <a:lumMod val="75000"/>
                  </a:schemeClr>
                </a:solidFill>
              </a:rPr>
              <a:t>Change the source code file name.</a:t>
            </a:r>
            <a:endParaRPr lang="en-US" sz="32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515565" y="544750"/>
            <a:ext cx="11430001" cy="6177858"/>
          </a:xfrm>
          <a:prstGeom prst="rect">
            <a:avLst/>
          </a:prstGeom>
        </p:spPr>
      </p:pic>
      <p:sp>
        <p:nvSpPr>
          <p:cNvPr id="5" name="Oval 4"/>
          <p:cNvSpPr/>
          <p:nvPr/>
        </p:nvSpPr>
        <p:spPr>
          <a:xfrm>
            <a:off x="5612860" y="2149162"/>
            <a:ext cx="2814401" cy="25357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14132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07010"/>
          </a:xfrm>
        </p:spPr>
        <p:txBody>
          <a:bodyPr>
            <a:normAutofit/>
          </a:bodyPr>
          <a:lstStyle/>
          <a:p>
            <a:r>
              <a:rPr lang="en-US" sz="2800" dirty="0" smtClean="0">
                <a:solidFill>
                  <a:schemeClr val="accent2">
                    <a:lumMod val="75000"/>
                  </a:schemeClr>
                </a:solidFill>
              </a:rPr>
              <a:t>Open Files-&gt;templates_project-&gt;templates_project-&gt;settings.py</a:t>
            </a:r>
            <a:endParaRPr lang="en-US" sz="2800" dirty="0">
              <a:solidFill>
                <a:schemeClr val="accent2">
                  <a:lumMod val="75000"/>
                </a:schemeClr>
              </a:solidFill>
            </a:endParaRPr>
          </a:p>
        </p:txBody>
      </p:sp>
      <p:pic>
        <p:nvPicPr>
          <p:cNvPr id="5" name="Content Placeholder 4"/>
          <p:cNvPicPr>
            <a:picLocks noGrp="1" noChangeAspect="1"/>
          </p:cNvPicPr>
          <p:nvPr>
            <p:ph idx="1"/>
          </p:nvPr>
        </p:nvPicPr>
        <p:blipFill>
          <a:blip r:embed="rId2"/>
          <a:stretch>
            <a:fillRect/>
          </a:stretch>
        </p:blipFill>
        <p:spPr>
          <a:xfrm>
            <a:off x="386499" y="789700"/>
            <a:ext cx="11604396" cy="5884477"/>
          </a:xfrm>
          <a:prstGeom prst="rect">
            <a:avLst/>
          </a:prstGeom>
        </p:spPr>
      </p:pic>
      <p:sp>
        <p:nvSpPr>
          <p:cNvPr id="6" name="Oval 5"/>
          <p:cNvSpPr/>
          <p:nvPr/>
        </p:nvSpPr>
        <p:spPr>
          <a:xfrm>
            <a:off x="4453363" y="3054135"/>
            <a:ext cx="2814401" cy="25357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58260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20132"/>
          </a:xfrm>
        </p:spPr>
        <p:txBody>
          <a:bodyPr>
            <a:normAutofit/>
          </a:bodyPr>
          <a:lstStyle/>
          <a:p>
            <a:r>
              <a:rPr lang="en-US" sz="3200" dirty="0" smtClean="0">
                <a:solidFill>
                  <a:schemeClr val="accent2">
                    <a:lumMod val="75000"/>
                  </a:schemeClr>
                </a:solidFill>
              </a:rPr>
              <a:t>Do the following changes in settings.py</a:t>
            </a:r>
            <a:endParaRPr lang="en-US" sz="3200" dirty="0">
              <a:solidFill>
                <a:schemeClr val="accent2">
                  <a:lumMod val="75000"/>
                </a:schemeClr>
              </a:solidFill>
            </a:endParaRPr>
          </a:p>
        </p:txBody>
      </p:sp>
      <p:pic>
        <p:nvPicPr>
          <p:cNvPr id="4" name="Content Placeholder 3"/>
          <p:cNvPicPr>
            <a:picLocks noGrp="1" noChangeAspect="1"/>
          </p:cNvPicPr>
          <p:nvPr>
            <p:ph idx="1"/>
          </p:nvPr>
        </p:nvPicPr>
        <p:blipFill>
          <a:blip r:embed="rId3"/>
          <a:stretch>
            <a:fillRect/>
          </a:stretch>
        </p:blipFill>
        <p:spPr>
          <a:xfrm>
            <a:off x="263950" y="966451"/>
            <a:ext cx="11698663" cy="5792567"/>
          </a:xfrm>
          <a:prstGeom prst="rect">
            <a:avLst/>
          </a:prstGeom>
        </p:spPr>
      </p:pic>
      <p:sp>
        <p:nvSpPr>
          <p:cNvPr id="5" name="Oval 4"/>
          <p:cNvSpPr/>
          <p:nvPr/>
        </p:nvSpPr>
        <p:spPr>
          <a:xfrm>
            <a:off x="654361" y="1838078"/>
            <a:ext cx="825647" cy="21696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58057" y="5184742"/>
            <a:ext cx="721952" cy="1979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54362" y="3696261"/>
            <a:ext cx="1542084" cy="32898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408526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82425"/>
          </a:xfrm>
        </p:spPr>
        <p:txBody>
          <a:bodyPr>
            <a:normAutofit/>
          </a:bodyPr>
          <a:lstStyle/>
          <a:p>
            <a:r>
              <a:rPr lang="en-US" sz="3200" dirty="0" smtClean="0">
                <a:solidFill>
                  <a:schemeClr val="accent2">
                    <a:lumMod val="75000"/>
                  </a:schemeClr>
                </a:solidFill>
              </a:rPr>
              <a:t>Check Templates and Database</a:t>
            </a:r>
            <a:endParaRPr lang="en-US" sz="32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424205" y="810910"/>
            <a:ext cx="11199044" cy="5912374"/>
          </a:xfrm>
          <a:prstGeom prst="rect">
            <a:avLst/>
          </a:prstGeom>
        </p:spPr>
      </p:pic>
      <p:sp>
        <p:nvSpPr>
          <p:cNvPr id="5" name="Oval 4"/>
          <p:cNvSpPr/>
          <p:nvPr/>
        </p:nvSpPr>
        <p:spPr>
          <a:xfrm>
            <a:off x="1229397" y="2271859"/>
            <a:ext cx="2890116" cy="2545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132370" y="4769963"/>
            <a:ext cx="2742045" cy="42420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17571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50449"/>
          </a:xfrm>
        </p:spPr>
        <p:txBody>
          <a:bodyPr>
            <a:normAutofit/>
          </a:bodyPr>
          <a:lstStyle/>
          <a:p>
            <a:r>
              <a:rPr lang="en-US" sz="3200" dirty="0" smtClean="0">
                <a:solidFill>
                  <a:schemeClr val="accent2">
                    <a:lumMod val="75000"/>
                  </a:schemeClr>
                </a:solidFill>
              </a:rPr>
              <a:t>Set static and media path</a:t>
            </a:r>
            <a:endParaRPr lang="en-US" sz="32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550580" y="782425"/>
            <a:ext cx="11270632" cy="5894314"/>
          </a:xfrm>
          <a:prstGeom prst="rect">
            <a:avLst/>
          </a:prstGeom>
        </p:spPr>
      </p:pic>
      <p:sp>
        <p:nvSpPr>
          <p:cNvPr id="5" name="Oval 4"/>
          <p:cNvSpPr/>
          <p:nvPr/>
        </p:nvSpPr>
        <p:spPr>
          <a:xfrm>
            <a:off x="821285" y="5448693"/>
            <a:ext cx="2742045" cy="42420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2226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31596"/>
          </a:xfrm>
        </p:spPr>
        <p:txBody>
          <a:bodyPr>
            <a:normAutofit/>
          </a:bodyPr>
          <a:lstStyle/>
          <a:p>
            <a:r>
              <a:rPr lang="en-US" sz="3200" dirty="0" smtClean="0">
                <a:solidFill>
                  <a:schemeClr val="accent2">
                    <a:lumMod val="75000"/>
                  </a:schemeClr>
                </a:solidFill>
              </a:rPr>
              <a:t>Change settings in web page</a:t>
            </a:r>
            <a:endParaRPr lang="en-US" sz="32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348791" y="698378"/>
            <a:ext cx="11133056" cy="6262344"/>
          </a:xfrm>
          <a:prstGeom prst="rect">
            <a:avLst/>
          </a:prstGeom>
        </p:spPr>
      </p:pic>
      <p:sp>
        <p:nvSpPr>
          <p:cNvPr id="5" name="Oval 4"/>
          <p:cNvSpPr/>
          <p:nvPr/>
        </p:nvSpPr>
        <p:spPr>
          <a:xfrm>
            <a:off x="3886777" y="2281287"/>
            <a:ext cx="4229701" cy="10652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257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397006" cy="716437"/>
          </a:xfrm>
        </p:spPr>
        <p:txBody>
          <a:bodyPr>
            <a:normAutofit/>
          </a:bodyPr>
          <a:lstStyle/>
          <a:p>
            <a:r>
              <a:rPr lang="en-US" sz="3200" dirty="0" smtClean="0">
                <a:solidFill>
                  <a:schemeClr val="accent2">
                    <a:lumMod val="75000"/>
                  </a:schemeClr>
                </a:solidFill>
              </a:rPr>
              <a:t>Set virtual Environment created earlier and static and media paths</a:t>
            </a:r>
            <a:endParaRPr lang="en-US" sz="32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358219" y="773792"/>
            <a:ext cx="11349872" cy="5938093"/>
          </a:xfrm>
          <a:prstGeom prst="rect">
            <a:avLst/>
          </a:prstGeom>
        </p:spPr>
      </p:pic>
      <p:sp>
        <p:nvSpPr>
          <p:cNvPr id="5" name="Oval 4"/>
          <p:cNvSpPr/>
          <p:nvPr/>
        </p:nvSpPr>
        <p:spPr>
          <a:xfrm>
            <a:off x="3302315" y="4524867"/>
            <a:ext cx="5492893" cy="106522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60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66651"/>
          </a:xfrm>
        </p:spPr>
        <p:txBody>
          <a:bodyPr>
            <a:normAutofit/>
          </a:bodyPr>
          <a:lstStyle/>
          <a:p>
            <a:r>
              <a:rPr lang="en-US" sz="3600" dirty="0" smtClean="0">
                <a:solidFill>
                  <a:schemeClr val="accent2">
                    <a:lumMod val="75000"/>
                  </a:schemeClr>
                </a:solidFill>
              </a:rPr>
              <a:t>Django  Structural Block Diagram</a:t>
            </a:r>
            <a:endParaRPr lang="en-US" sz="3600" dirty="0">
              <a:solidFill>
                <a:schemeClr val="accent2">
                  <a:lumMod val="75000"/>
                </a:schemeClr>
              </a:solidFill>
            </a:endParaRPr>
          </a:p>
        </p:txBody>
      </p:sp>
      <p:pic>
        <p:nvPicPr>
          <p:cNvPr id="4" name="Picture 3"/>
          <p:cNvPicPr>
            <a:picLocks noChangeAspect="1"/>
          </p:cNvPicPr>
          <p:nvPr/>
        </p:nvPicPr>
        <p:blipFill>
          <a:blip r:embed="rId2"/>
          <a:stretch>
            <a:fillRect/>
          </a:stretch>
        </p:blipFill>
        <p:spPr>
          <a:xfrm>
            <a:off x="1895475" y="966651"/>
            <a:ext cx="8620125" cy="5572125"/>
          </a:xfrm>
          <a:prstGeom prst="rect">
            <a:avLst/>
          </a:prstGeom>
        </p:spPr>
      </p:pic>
    </p:spTree>
    <p:extLst>
      <p:ext uri="{BB962C8B-B14F-4D97-AF65-F5344CB8AC3E}">
        <p14:creationId xmlns:p14="http://schemas.microsoft.com/office/powerpoint/2010/main" val="1431234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27017"/>
          </a:xfrm>
        </p:spPr>
        <p:txBody>
          <a:bodyPr>
            <a:normAutofit/>
          </a:bodyPr>
          <a:lstStyle/>
          <a:p>
            <a:r>
              <a:rPr lang="en-US" sz="3600" dirty="0" smtClean="0">
                <a:solidFill>
                  <a:schemeClr val="accent2">
                    <a:lumMod val="75000"/>
                  </a:schemeClr>
                </a:solidFill>
              </a:rPr>
              <a:t>Django Structure</a:t>
            </a:r>
            <a:endParaRPr lang="en-US" sz="3600" dirty="0">
              <a:solidFill>
                <a:schemeClr val="accent2">
                  <a:lumMod val="75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64237402"/>
              </p:ext>
            </p:extLst>
          </p:nvPr>
        </p:nvGraphicFramePr>
        <p:xfrm>
          <a:off x="313509" y="766354"/>
          <a:ext cx="11573691" cy="5852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1030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First Project</a:t>
            </a:r>
            <a:endParaRPr lang="en-US" dirty="0"/>
          </a:p>
        </p:txBody>
      </p:sp>
      <p:sp>
        <p:nvSpPr>
          <p:cNvPr id="3" name="Content Placeholder 2"/>
          <p:cNvSpPr>
            <a:spLocks noGrp="1"/>
          </p:cNvSpPr>
          <p:nvPr>
            <p:ph idx="1"/>
          </p:nvPr>
        </p:nvSpPr>
        <p:spPr/>
        <p:txBody>
          <a:bodyPr/>
          <a:lstStyle/>
          <a:p>
            <a:pPr fontAlgn="base"/>
            <a:r>
              <a:rPr lang="en-US" dirty="0"/>
              <a:t>You are working with PyCharm version 2016.1 or later. If you still do not have PyCharm, download it from </a:t>
            </a:r>
            <a:r>
              <a:rPr lang="en-US" dirty="0" smtClean="0">
                <a:hlinkClick r:id="rId2"/>
              </a:rPr>
              <a:t>here</a:t>
            </a:r>
            <a:r>
              <a:rPr lang="en-US" dirty="0" smtClean="0"/>
              <a:t>. </a:t>
            </a:r>
            <a:r>
              <a:rPr lang="en-US" dirty="0"/>
              <a:t>To install PyCharm, follow the instructions, depending on your platform.</a:t>
            </a:r>
          </a:p>
          <a:p>
            <a:pPr fontAlgn="base"/>
            <a:r>
              <a:rPr lang="en-US" dirty="0"/>
              <a:t>You have at least one Python interpreter properly installed on your computer. You can download an interpreter from </a:t>
            </a:r>
            <a:r>
              <a:rPr lang="en-US" dirty="0" smtClean="0">
                <a:hlinkClick r:id="rId3"/>
              </a:rPr>
              <a:t>here</a:t>
            </a:r>
            <a:r>
              <a:rPr lang="en-US" dirty="0" smtClean="0"/>
              <a:t>.</a:t>
            </a:r>
            <a:endParaRPr lang="en-US" dirty="0"/>
          </a:p>
          <a:p>
            <a:pPr fontAlgn="base"/>
            <a:r>
              <a:rPr lang="en-US" dirty="0"/>
              <a:t>You have Django package installed.</a:t>
            </a:r>
          </a:p>
          <a:p>
            <a:endParaRPr lang="en-US" dirty="0"/>
          </a:p>
        </p:txBody>
      </p:sp>
    </p:spTree>
    <p:extLst>
      <p:ext uri="{BB962C8B-B14F-4D97-AF65-F5344CB8AC3E}">
        <p14:creationId xmlns:p14="http://schemas.microsoft.com/office/powerpoint/2010/main" val="2416494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96066"/>
          </a:xfrm>
        </p:spPr>
        <p:txBody>
          <a:bodyPr/>
          <a:lstStyle/>
          <a:p>
            <a:r>
              <a:rPr lang="en-US" dirty="0" smtClean="0">
                <a:solidFill>
                  <a:schemeClr val="accent2">
                    <a:lumMod val="75000"/>
                  </a:schemeClr>
                </a:solidFill>
              </a:rPr>
              <a:t>Create a project</a:t>
            </a:r>
            <a:endParaRPr lang="en-US"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268941" y="723572"/>
            <a:ext cx="11650532" cy="6184303"/>
          </a:xfrm>
          <a:prstGeom prst="rect">
            <a:avLst/>
          </a:prstGeom>
        </p:spPr>
      </p:pic>
    </p:spTree>
    <p:extLst>
      <p:ext uri="{BB962C8B-B14F-4D97-AF65-F5344CB8AC3E}">
        <p14:creationId xmlns:p14="http://schemas.microsoft.com/office/powerpoint/2010/main" val="3425730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85308"/>
          </a:xfrm>
        </p:spPr>
        <p:txBody>
          <a:bodyPr/>
          <a:lstStyle/>
          <a:p>
            <a:r>
              <a:rPr lang="en-US" dirty="0" smtClean="0">
                <a:solidFill>
                  <a:schemeClr val="accent2">
                    <a:lumMod val="75000"/>
                  </a:schemeClr>
                </a:solidFill>
              </a:rPr>
              <a:t>File </a:t>
            </a:r>
            <a:r>
              <a:rPr lang="en-US" dirty="0" smtClean="0">
                <a:solidFill>
                  <a:schemeClr val="accent2">
                    <a:lumMod val="75000"/>
                  </a:schemeClr>
                </a:solidFill>
                <a:sym typeface="Wingdings" panose="05000000000000000000" pitchFamily="2" charset="2"/>
              </a:rPr>
              <a:t> settings then install django</a:t>
            </a:r>
            <a:endParaRPr lang="en-US"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75304" y="903642"/>
            <a:ext cx="12116696" cy="5858333"/>
          </a:xfrm>
          <a:prstGeom prst="rect">
            <a:avLst/>
          </a:prstGeom>
        </p:spPr>
      </p:pic>
    </p:spTree>
    <p:extLst>
      <p:ext uri="{BB962C8B-B14F-4D97-AF65-F5344CB8AC3E}">
        <p14:creationId xmlns:p14="http://schemas.microsoft.com/office/powerpoint/2010/main" val="3376455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60612"/>
          </a:xfrm>
        </p:spPr>
        <p:txBody>
          <a:bodyPr/>
          <a:lstStyle/>
          <a:p>
            <a:r>
              <a:rPr lang="en-US" dirty="0" smtClean="0">
                <a:solidFill>
                  <a:schemeClr val="accent2">
                    <a:lumMod val="75000"/>
                  </a:schemeClr>
                </a:solidFill>
              </a:rPr>
              <a:t>Create Django project</a:t>
            </a:r>
            <a:endParaRPr lang="en-US"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204395" y="860612"/>
            <a:ext cx="11822654" cy="5893847"/>
          </a:xfrm>
          <a:prstGeom prst="rect">
            <a:avLst/>
          </a:prstGeom>
        </p:spPr>
      </p:pic>
      <p:sp>
        <p:nvSpPr>
          <p:cNvPr id="6" name="Rectangle 5"/>
          <p:cNvSpPr/>
          <p:nvPr/>
        </p:nvSpPr>
        <p:spPr>
          <a:xfrm>
            <a:off x="935915" y="1710466"/>
            <a:ext cx="1710466" cy="11510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926541" y="5045336"/>
            <a:ext cx="2538805" cy="3119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30131" y="4496024"/>
            <a:ext cx="632909" cy="2050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800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810259" y="371617"/>
            <a:ext cx="6908800" cy="574040"/>
          </a:xfrm>
          <a:prstGeom prst="rect">
            <a:avLst/>
          </a:prstGeom>
        </p:spPr>
        <p:txBody>
          <a:bodyPr vert="horz" wrap="square" lIns="0" tIns="12700" rIns="0" bIns="0" rtlCol="0">
            <a:spAutoFit/>
          </a:bodyPr>
          <a:lstStyle/>
          <a:p>
            <a:pPr marL="12700">
              <a:lnSpc>
                <a:spcPct val="100000"/>
              </a:lnSpc>
              <a:spcBef>
                <a:spcPts val="100"/>
              </a:spcBef>
            </a:pPr>
            <a:r>
              <a:rPr sz="3600" spc="55" dirty="0">
                <a:solidFill>
                  <a:schemeClr val="accent2">
                    <a:lumMod val="75000"/>
                  </a:schemeClr>
                </a:solidFill>
              </a:rPr>
              <a:t>Major </a:t>
            </a:r>
            <a:r>
              <a:rPr sz="3600" spc="-65" dirty="0">
                <a:solidFill>
                  <a:schemeClr val="accent2">
                    <a:lumMod val="75000"/>
                  </a:schemeClr>
                </a:solidFill>
              </a:rPr>
              <a:t>3 </a:t>
            </a:r>
            <a:r>
              <a:rPr sz="3600" spc="-120" dirty="0">
                <a:solidFill>
                  <a:schemeClr val="accent2">
                    <a:lumMod val="75000"/>
                  </a:schemeClr>
                </a:solidFill>
              </a:rPr>
              <a:t>Parts </a:t>
            </a:r>
            <a:r>
              <a:rPr sz="3600" spc="114" dirty="0">
                <a:solidFill>
                  <a:schemeClr val="accent2">
                    <a:lumMod val="75000"/>
                  </a:schemeClr>
                </a:solidFill>
              </a:rPr>
              <a:t>of </a:t>
            </a:r>
            <a:r>
              <a:rPr sz="3600" spc="-20" dirty="0">
                <a:solidFill>
                  <a:schemeClr val="accent2">
                    <a:lumMod val="75000"/>
                  </a:schemeClr>
                </a:solidFill>
              </a:rPr>
              <a:t>Web</a:t>
            </a:r>
            <a:r>
              <a:rPr sz="3600" spc="-85" dirty="0">
                <a:solidFill>
                  <a:schemeClr val="accent2">
                    <a:lumMod val="75000"/>
                  </a:schemeClr>
                </a:solidFill>
              </a:rPr>
              <a:t> </a:t>
            </a:r>
            <a:r>
              <a:rPr sz="3600" spc="10" dirty="0">
                <a:solidFill>
                  <a:schemeClr val="accent2">
                    <a:lumMod val="75000"/>
                  </a:schemeClr>
                </a:solidFill>
              </a:rPr>
              <a:t>Applications</a:t>
            </a:r>
            <a:endParaRPr sz="3600" dirty="0">
              <a:solidFill>
                <a:schemeClr val="accent2">
                  <a:lumMod val="75000"/>
                </a:schemeClr>
              </a:solidFill>
            </a:endParaRPr>
          </a:p>
        </p:txBody>
      </p:sp>
      <p:sp>
        <p:nvSpPr>
          <p:cNvPr id="8" name="object 8"/>
          <p:cNvSpPr txBox="1"/>
          <p:nvPr/>
        </p:nvSpPr>
        <p:spPr>
          <a:xfrm>
            <a:off x="2366053" y="4530820"/>
            <a:ext cx="1811020" cy="574675"/>
          </a:xfrm>
          <a:prstGeom prst="rect">
            <a:avLst/>
          </a:prstGeom>
        </p:spPr>
        <p:txBody>
          <a:bodyPr vert="horz" wrap="square" lIns="0" tIns="12700" rIns="0" bIns="0" rtlCol="0">
            <a:spAutoFit/>
          </a:bodyPr>
          <a:lstStyle/>
          <a:p>
            <a:pPr algn="ctr">
              <a:lnSpc>
                <a:spcPct val="100000"/>
              </a:lnSpc>
              <a:spcBef>
                <a:spcPts val="100"/>
              </a:spcBef>
            </a:pPr>
            <a:r>
              <a:rPr sz="1800" spc="-5" dirty="0">
                <a:latin typeface="Caladea"/>
                <a:cs typeface="Caladea"/>
              </a:rPr>
              <a:t>Define</a:t>
            </a:r>
            <a:r>
              <a:rPr sz="1800" spc="-10" dirty="0">
                <a:latin typeface="Caladea"/>
                <a:cs typeface="Caladea"/>
              </a:rPr>
              <a:t> </a:t>
            </a:r>
            <a:r>
              <a:rPr sz="1800" spc="-5" dirty="0">
                <a:latin typeface="Caladea"/>
                <a:cs typeface="Caladea"/>
              </a:rPr>
              <a:t>or</a:t>
            </a:r>
            <a:endParaRPr sz="1800" dirty="0">
              <a:latin typeface="Caladea"/>
              <a:cs typeface="Caladea"/>
            </a:endParaRPr>
          </a:p>
          <a:p>
            <a:pPr algn="ctr">
              <a:lnSpc>
                <a:spcPct val="100000"/>
              </a:lnSpc>
            </a:pPr>
            <a:r>
              <a:rPr sz="1800" spc="-5" dirty="0">
                <a:latin typeface="Caladea"/>
                <a:cs typeface="Caladea"/>
              </a:rPr>
              <a:t>Presentation</a:t>
            </a:r>
            <a:r>
              <a:rPr sz="1800" spc="-75" dirty="0">
                <a:latin typeface="Caladea"/>
                <a:cs typeface="Caladea"/>
              </a:rPr>
              <a:t> </a:t>
            </a:r>
            <a:r>
              <a:rPr sz="1800" spc="-15" dirty="0">
                <a:latin typeface="Caladea"/>
                <a:cs typeface="Caladea"/>
              </a:rPr>
              <a:t>layer</a:t>
            </a:r>
            <a:endParaRPr sz="1800" dirty="0">
              <a:latin typeface="Caladea"/>
              <a:cs typeface="Caladea"/>
            </a:endParaRPr>
          </a:p>
        </p:txBody>
      </p:sp>
      <p:sp>
        <p:nvSpPr>
          <p:cNvPr id="9" name="object 9"/>
          <p:cNvSpPr txBox="1"/>
          <p:nvPr/>
        </p:nvSpPr>
        <p:spPr>
          <a:xfrm>
            <a:off x="4880654" y="4530820"/>
            <a:ext cx="2542540" cy="574675"/>
          </a:xfrm>
          <a:prstGeom prst="rect">
            <a:avLst/>
          </a:prstGeom>
        </p:spPr>
        <p:txBody>
          <a:bodyPr vert="horz" wrap="square" lIns="0" tIns="12700" rIns="0" bIns="0" rtlCol="0">
            <a:spAutoFit/>
          </a:bodyPr>
          <a:lstStyle/>
          <a:p>
            <a:pPr marL="1270" algn="ctr">
              <a:lnSpc>
                <a:spcPct val="100000"/>
              </a:lnSpc>
              <a:spcBef>
                <a:spcPts val="100"/>
              </a:spcBef>
            </a:pPr>
            <a:r>
              <a:rPr sz="1800" spc="-10" dirty="0">
                <a:latin typeface="Caladea"/>
                <a:cs typeface="Caladea"/>
              </a:rPr>
              <a:t>Front-end </a:t>
            </a:r>
            <a:r>
              <a:rPr sz="1800" dirty="0">
                <a:latin typeface="Caladea"/>
                <a:cs typeface="Caladea"/>
              </a:rPr>
              <a:t>&amp;</a:t>
            </a:r>
            <a:r>
              <a:rPr sz="1800" spc="-30" dirty="0">
                <a:latin typeface="Caladea"/>
                <a:cs typeface="Caladea"/>
              </a:rPr>
              <a:t> </a:t>
            </a:r>
            <a:r>
              <a:rPr sz="1800" spc="-5" dirty="0">
                <a:latin typeface="Caladea"/>
                <a:cs typeface="Caladea"/>
              </a:rPr>
              <a:t>Back-end</a:t>
            </a:r>
            <a:endParaRPr sz="1800">
              <a:latin typeface="Caladea"/>
              <a:cs typeface="Caladea"/>
            </a:endParaRPr>
          </a:p>
          <a:p>
            <a:pPr algn="ctr">
              <a:lnSpc>
                <a:spcPct val="100000"/>
              </a:lnSpc>
            </a:pPr>
            <a:r>
              <a:rPr sz="1800" spc="-15" dirty="0">
                <a:latin typeface="Caladea"/>
                <a:cs typeface="Caladea"/>
              </a:rPr>
              <a:t>Part </a:t>
            </a:r>
            <a:r>
              <a:rPr sz="1800" spc="-10" dirty="0">
                <a:latin typeface="Caladea"/>
                <a:cs typeface="Caladea"/>
              </a:rPr>
              <a:t>between</a:t>
            </a:r>
            <a:r>
              <a:rPr sz="1800" spc="10" dirty="0">
                <a:latin typeface="Caladea"/>
                <a:cs typeface="Caladea"/>
              </a:rPr>
              <a:t> </a:t>
            </a:r>
            <a:r>
              <a:rPr sz="1800" spc="-5" dirty="0">
                <a:latin typeface="Caladea"/>
                <a:cs typeface="Caladea"/>
              </a:rPr>
              <a:t>information</a:t>
            </a:r>
            <a:endParaRPr sz="1800">
              <a:latin typeface="Caladea"/>
              <a:cs typeface="Caladea"/>
            </a:endParaRPr>
          </a:p>
        </p:txBody>
      </p:sp>
      <p:sp>
        <p:nvSpPr>
          <p:cNvPr id="10" name="object 10"/>
          <p:cNvSpPr txBox="1"/>
          <p:nvPr/>
        </p:nvSpPr>
        <p:spPr>
          <a:xfrm>
            <a:off x="7886617" y="4530820"/>
            <a:ext cx="2273300" cy="574675"/>
          </a:xfrm>
          <a:prstGeom prst="rect">
            <a:avLst/>
          </a:prstGeom>
        </p:spPr>
        <p:txBody>
          <a:bodyPr vert="horz" wrap="square" lIns="0" tIns="12700" rIns="0" bIns="0" rtlCol="0">
            <a:spAutoFit/>
          </a:bodyPr>
          <a:lstStyle/>
          <a:p>
            <a:pPr algn="ctr">
              <a:lnSpc>
                <a:spcPct val="100000"/>
              </a:lnSpc>
              <a:spcBef>
                <a:spcPts val="100"/>
              </a:spcBef>
            </a:pPr>
            <a:r>
              <a:rPr sz="1800" spc="-5" dirty="0">
                <a:latin typeface="Caladea"/>
                <a:cs typeface="Caladea"/>
              </a:rPr>
              <a:t>Data </a:t>
            </a:r>
            <a:r>
              <a:rPr sz="1800" spc="-10" dirty="0">
                <a:latin typeface="Caladea"/>
                <a:cs typeface="Caladea"/>
              </a:rPr>
              <a:t>stored </a:t>
            </a:r>
            <a:r>
              <a:rPr sz="1800" dirty="0">
                <a:latin typeface="Caladea"/>
                <a:cs typeface="Caladea"/>
              </a:rPr>
              <a:t>&amp;</a:t>
            </a:r>
            <a:r>
              <a:rPr sz="1800" spc="-35" dirty="0">
                <a:latin typeface="Caladea"/>
                <a:cs typeface="Caladea"/>
              </a:rPr>
              <a:t> </a:t>
            </a:r>
            <a:r>
              <a:rPr sz="1800" spc="-10" dirty="0">
                <a:latin typeface="Caladea"/>
                <a:cs typeface="Caladea"/>
              </a:rPr>
              <a:t>Executes</a:t>
            </a:r>
            <a:endParaRPr sz="1800">
              <a:latin typeface="Caladea"/>
              <a:cs typeface="Caladea"/>
            </a:endParaRPr>
          </a:p>
          <a:p>
            <a:pPr algn="ctr">
              <a:lnSpc>
                <a:spcPct val="100000"/>
              </a:lnSpc>
            </a:pPr>
            <a:r>
              <a:rPr sz="1800" spc="-5" dirty="0">
                <a:latin typeface="Caladea"/>
                <a:cs typeface="Caladea"/>
              </a:rPr>
              <a:t>Code</a:t>
            </a:r>
            <a:endParaRPr sz="1800">
              <a:latin typeface="Caladea"/>
              <a:cs typeface="Caladea"/>
            </a:endParaRPr>
          </a:p>
        </p:txBody>
      </p:sp>
      <p:sp>
        <p:nvSpPr>
          <p:cNvPr id="11" name="Rectangle 10"/>
          <p:cNvSpPr/>
          <p:nvPr/>
        </p:nvSpPr>
        <p:spPr>
          <a:xfrm>
            <a:off x="2226833" y="2291379"/>
            <a:ext cx="1950240" cy="155985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Front End</a:t>
            </a:r>
            <a:endParaRPr lang="en-US" sz="2400" b="1" dirty="0">
              <a:solidFill>
                <a:schemeClr val="tx1"/>
              </a:solidFill>
            </a:endParaRPr>
          </a:p>
        </p:txBody>
      </p:sp>
      <p:sp>
        <p:nvSpPr>
          <p:cNvPr id="12" name="Rectangle 11"/>
          <p:cNvSpPr/>
          <p:nvPr/>
        </p:nvSpPr>
        <p:spPr>
          <a:xfrm>
            <a:off x="5137490" y="2291378"/>
            <a:ext cx="1950240" cy="1559859"/>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Middle Ware</a:t>
            </a:r>
            <a:endParaRPr lang="en-US" sz="2400" b="1" dirty="0">
              <a:solidFill>
                <a:schemeClr val="tx1"/>
              </a:solidFill>
            </a:endParaRPr>
          </a:p>
        </p:txBody>
      </p:sp>
      <p:sp>
        <p:nvSpPr>
          <p:cNvPr id="13" name="Rectangle 12"/>
          <p:cNvSpPr/>
          <p:nvPr/>
        </p:nvSpPr>
        <p:spPr>
          <a:xfrm>
            <a:off x="8048147" y="2291378"/>
            <a:ext cx="1950240" cy="1559859"/>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Back End</a:t>
            </a:r>
            <a:endParaRPr lang="en-US" sz="2400" b="1" dirty="0">
              <a:solidFill>
                <a:schemeClr val="tx1"/>
              </a:solidFill>
            </a:endParaRPr>
          </a:p>
        </p:txBody>
      </p:sp>
    </p:spTree>
    <p:extLst>
      <p:ext uri="{BB962C8B-B14F-4D97-AF65-F5344CB8AC3E}">
        <p14:creationId xmlns:p14="http://schemas.microsoft.com/office/powerpoint/2010/main" val="3195104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03642"/>
          </a:xfrm>
        </p:spPr>
        <p:txBody>
          <a:bodyPr/>
          <a:lstStyle/>
          <a:p>
            <a:r>
              <a:rPr lang="en-US" dirty="0" smtClean="0">
                <a:solidFill>
                  <a:schemeClr val="accent2">
                    <a:lumMod val="75000"/>
                  </a:schemeClr>
                </a:solidFill>
              </a:rPr>
              <a:t>Folder Structure</a:t>
            </a:r>
            <a:endParaRPr lang="en-US" dirty="0">
              <a:solidFill>
                <a:schemeClr val="accent2">
                  <a:lumMod val="75000"/>
                </a:schemeClr>
              </a:solidFill>
            </a:endParaRPr>
          </a:p>
        </p:txBody>
      </p:sp>
      <p:pic>
        <p:nvPicPr>
          <p:cNvPr id="6" name="Content Placeholder 5"/>
          <p:cNvPicPr>
            <a:picLocks noGrp="1" noChangeAspect="1"/>
          </p:cNvPicPr>
          <p:nvPr>
            <p:ph idx="1"/>
          </p:nvPr>
        </p:nvPicPr>
        <p:blipFill>
          <a:blip r:embed="rId2"/>
          <a:stretch>
            <a:fillRect/>
          </a:stretch>
        </p:blipFill>
        <p:spPr>
          <a:xfrm>
            <a:off x="161366" y="1484548"/>
            <a:ext cx="4065767" cy="3227302"/>
          </a:xfrm>
          <a:prstGeom prst="rect">
            <a:avLst/>
          </a:prstGeom>
        </p:spPr>
      </p:pic>
      <p:sp>
        <p:nvSpPr>
          <p:cNvPr id="7" name="Rectangle 6"/>
          <p:cNvSpPr/>
          <p:nvPr/>
        </p:nvSpPr>
        <p:spPr>
          <a:xfrm>
            <a:off x="4539727" y="172123"/>
            <a:ext cx="7121563" cy="6555641"/>
          </a:xfrm>
          <a:prstGeom prst="rect">
            <a:avLst/>
          </a:prstGeom>
        </p:spPr>
        <p:txBody>
          <a:bodyPr wrap="square">
            <a:spAutoFit/>
          </a:bodyPr>
          <a:lstStyle/>
          <a:p>
            <a:pPr algn="just"/>
            <a:r>
              <a:rPr lang="en-US" sz="2000" b="1" i="0" dirty="0" smtClean="0">
                <a:solidFill>
                  <a:srgbClr val="212121"/>
                </a:solidFill>
                <a:effectLst/>
                <a:latin typeface="arial" panose="020B0604020202020204" pitchFamily="34" charset="0"/>
              </a:rPr>
              <a:t>__init__.py</a:t>
            </a:r>
            <a:r>
              <a:rPr lang="en-US" sz="2000" b="0" i="0" dirty="0" smtClean="0">
                <a:solidFill>
                  <a:srgbClr val="212121"/>
                </a:solidFill>
                <a:effectLst/>
                <a:latin typeface="arial" panose="020B0604020202020204" pitchFamily="34" charset="0"/>
              </a:rPr>
              <a:t> is an empty file that instructs Python to treat this directory as a Python package.</a:t>
            </a:r>
          </a:p>
          <a:p>
            <a:pPr algn="just"/>
            <a:r>
              <a:rPr lang="en-US" sz="2000" b="1" i="0" dirty="0" smtClean="0">
                <a:solidFill>
                  <a:srgbClr val="212121"/>
                </a:solidFill>
                <a:effectLst/>
                <a:latin typeface="arial" panose="020B0604020202020204" pitchFamily="34" charset="0"/>
              </a:rPr>
              <a:t>settings.py</a:t>
            </a:r>
            <a:r>
              <a:rPr lang="en-US" sz="2000" b="0" i="0" dirty="0" smtClean="0">
                <a:solidFill>
                  <a:srgbClr val="212121"/>
                </a:solidFill>
                <a:effectLst/>
                <a:latin typeface="arial" panose="020B0604020202020204" pitchFamily="34" charset="0"/>
              </a:rPr>
              <a:t> contains all the website settings, including registering any applications we create, the location of our static files, database configuration details, etc.  </a:t>
            </a:r>
          </a:p>
          <a:p>
            <a:pPr algn="just"/>
            <a:r>
              <a:rPr lang="en-US" sz="2000" b="1" i="0" dirty="0" smtClean="0">
                <a:solidFill>
                  <a:srgbClr val="212121"/>
                </a:solidFill>
                <a:effectLst/>
                <a:latin typeface="arial" panose="020B0604020202020204" pitchFamily="34" charset="0"/>
              </a:rPr>
              <a:t>urls.py</a:t>
            </a:r>
            <a:r>
              <a:rPr lang="en-US" sz="2000" b="0" i="0" dirty="0" smtClean="0">
                <a:solidFill>
                  <a:srgbClr val="212121"/>
                </a:solidFill>
                <a:effectLst/>
                <a:latin typeface="arial" panose="020B0604020202020204" pitchFamily="34" charset="0"/>
              </a:rPr>
              <a:t> defines the site URL-to-view mappings. While this could contain </a:t>
            </a:r>
            <a:r>
              <a:rPr lang="en-US" sz="2000" b="0" i="1" dirty="0" smtClean="0">
                <a:solidFill>
                  <a:srgbClr val="212121"/>
                </a:solidFill>
                <a:effectLst/>
                <a:latin typeface="arial" panose="020B0604020202020204" pitchFamily="34" charset="0"/>
              </a:rPr>
              <a:t>all</a:t>
            </a:r>
            <a:r>
              <a:rPr lang="en-US" sz="2000" b="0" i="0" dirty="0" smtClean="0">
                <a:solidFill>
                  <a:srgbClr val="212121"/>
                </a:solidFill>
                <a:effectLst/>
                <a:latin typeface="arial" panose="020B0604020202020204" pitchFamily="34" charset="0"/>
              </a:rPr>
              <a:t> the URL mapping code, it is more common to delegate some of the mappings to particular applications, as you'll see later.</a:t>
            </a:r>
          </a:p>
          <a:p>
            <a:pPr algn="just"/>
            <a:r>
              <a:rPr lang="en-US" sz="2000" b="1" i="0" dirty="0" smtClean="0">
                <a:solidFill>
                  <a:srgbClr val="212121"/>
                </a:solidFill>
                <a:effectLst/>
                <a:latin typeface="arial" panose="020B0604020202020204" pitchFamily="34" charset="0"/>
              </a:rPr>
              <a:t>wsgi.py</a:t>
            </a:r>
            <a:r>
              <a:rPr lang="en-US" sz="2000" b="0" i="0" dirty="0" smtClean="0">
                <a:solidFill>
                  <a:srgbClr val="212121"/>
                </a:solidFill>
                <a:effectLst/>
                <a:latin typeface="arial" panose="020B0604020202020204" pitchFamily="34" charset="0"/>
              </a:rPr>
              <a:t> is used to help your Django application communicate with the webserver. You can treat this as boilerplate.</a:t>
            </a:r>
          </a:p>
          <a:p>
            <a:pPr algn="just"/>
            <a:r>
              <a:rPr lang="en-US" sz="2000" b="1" i="0" dirty="0" smtClean="0">
                <a:solidFill>
                  <a:srgbClr val="212121"/>
                </a:solidFill>
                <a:effectLst/>
                <a:latin typeface="arial" panose="020B0604020202020204" pitchFamily="34" charset="0"/>
              </a:rPr>
              <a:t>asgi.py</a:t>
            </a:r>
            <a:r>
              <a:rPr lang="en-US" sz="2000" b="0" i="0" dirty="0" smtClean="0">
                <a:solidFill>
                  <a:srgbClr val="212121"/>
                </a:solidFill>
                <a:effectLst/>
                <a:latin typeface="arial" panose="020B0604020202020204" pitchFamily="34" charset="0"/>
              </a:rPr>
              <a:t> is a standard for Python asynchronous web apps and servers to communicate with each other. ASGI is the asynchronous successor to WSGI and provides a standard for both asynchronous and synchronous Python apps (whereas WSGI provided a standard for synchronous apps only). It is backward-compatible with WSGI and supports multiple servers and application frameworks.</a:t>
            </a:r>
          </a:p>
          <a:p>
            <a:pPr algn="just"/>
            <a:r>
              <a:rPr lang="en-US" sz="2000" b="0" i="0" dirty="0" smtClean="0">
                <a:solidFill>
                  <a:srgbClr val="212121"/>
                </a:solidFill>
                <a:effectLst/>
                <a:latin typeface="arial" panose="020B0604020202020204" pitchFamily="34" charset="0"/>
              </a:rPr>
              <a:t>The </a:t>
            </a:r>
            <a:r>
              <a:rPr lang="en-US" sz="2000" b="1" i="0" dirty="0" smtClean="0">
                <a:solidFill>
                  <a:srgbClr val="212121"/>
                </a:solidFill>
                <a:effectLst/>
                <a:latin typeface="arial" panose="020B0604020202020204" pitchFamily="34" charset="0"/>
              </a:rPr>
              <a:t>manage.py</a:t>
            </a:r>
            <a:r>
              <a:rPr lang="en-US" sz="2000" b="0" i="0" dirty="0" smtClean="0">
                <a:solidFill>
                  <a:srgbClr val="212121"/>
                </a:solidFill>
                <a:effectLst/>
                <a:latin typeface="arial" panose="020B0604020202020204" pitchFamily="34" charset="0"/>
              </a:rPr>
              <a:t> script is used to create applications, work with databases, and start the development web server.</a:t>
            </a:r>
            <a:endParaRPr lang="en-US" sz="2000" b="0" i="0" dirty="0">
              <a:solidFill>
                <a:srgbClr val="212121"/>
              </a:solidFill>
              <a:effectLst/>
              <a:latin typeface="arial" panose="020B0604020202020204" pitchFamily="34" charset="0"/>
            </a:endParaRPr>
          </a:p>
        </p:txBody>
      </p:sp>
    </p:spTree>
    <p:extLst>
      <p:ext uri="{BB962C8B-B14F-4D97-AF65-F5344CB8AC3E}">
        <p14:creationId xmlns:p14="http://schemas.microsoft.com/office/powerpoint/2010/main" val="251555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06824"/>
          </a:xfrm>
        </p:spPr>
        <p:txBody>
          <a:bodyPr/>
          <a:lstStyle/>
          <a:p>
            <a:r>
              <a:rPr lang="en-US" dirty="0" smtClean="0">
                <a:solidFill>
                  <a:schemeClr val="accent2">
                    <a:lumMod val="75000"/>
                  </a:schemeClr>
                </a:solidFill>
              </a:rPr>
              <a:t>Creating Application</a:t>
            </a:r>
            <a:endParaRPr lang="en-US"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1" y="806825"/>
            <a:ext cx="12192000" cy="6051175"/>
          </a:xfrm>
          <a:prstGeom prst="rect">
            <a:avLst/>
          </a:prstGeom>
        </p:spPr>
      </p:pic>
      <p:sp>
        <p:nvSpPr>
          <p:cNvPr id="5" name="Rectangle 4"/>
          <p:cNvSpPr/>
          <p:nvPr/>
        </p:nvSpPr>
        <p:spPr>
          <a:xfrm>
            <a:off x="215153" y="2495774"/>
            <a:ext cx="1430767" cy="11833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046668" y="5674660"/>
            <a:ext cx="2182010" cy="3818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367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85308"/>
          </a:xfrm>
        </p:spPr>
        <p:txBody>
          <a:bodyPr>
            <a:normAutofit/>
          </a:bodyPr>
          <a:lstStyle/>
          <a:p>
            <a:r>
              <a:rPr lang="en-US" sz="3600" dirty="0" smtClean="0">
                <a:solidFill>
                  <a:schemeClr val="accent2">
                    <a:lumMod val="75000"/>
                  </a:schemeClr>
                </a:solidFill>
              </a:rPr>
              <a:t>Application Folder Structure</a:t>
            </a:r>
            <a:endParaRPr lang="en-US" sz="3600" dirty="0">
              <a:solidFill>
                <a:schemeClr val="accent2">
                  <a:lumMod val="75000"/>
                </a:schemeClr>
              </a:solidFill>
            </a:endParaRPr>
          </a:p>
        </p:txBody>
      </p:sp>
      <p:sp>
        <p:nvSpPr>
          <p:cNvPr id="4" name="Rectangle 3"/>
          <p:cNvSpPr/>
          <p:nvPr/>
        </p:nvSpPr>
        <p:spPr>
          <a:xfrm>
            <a:off x="961017" y="5028795"/>
            <a:ext cx="10044057" cy="1477328"/>
          </a:xfrm>
          <a:prstGeom prst="rect">
            <a:avLst/>
          </a:prstGeom>
        </p:spPr>
        <p:txBody>
          <a:bodyPr wrap="square">
            <a:spAutoFit/>
          </a:bodyPr>
          <a:lstStyle/>
          <a:p>
            <a:r>
              <a:rPr lang="en-US" b="0" i="0" dirty="0" smtClean="0">
                <a:solidFill>
                  <a:srgbClr val="212121"/>
                </a:solidFill>
                <a:effectLst/>
                <a:latin typeface="arial" panose="020B0604020202020204" pitchFamily="34" charset="0"/>
              </a:rPr>
              <a:t>The tool creates a new folder and populates it with files for the different parts of the application (shown in bold in the following example). Most of the files are named after their purpose (e.g. views should be stored in </a:t>
            </a:r>
            <a:r>
              <a:rPr lang="en-US" b="1" i="0" dirty="0" smtClean="0">
                <a:solidFill>
                  <a:srgbClr val="212121"/>
                </a:solidFill>
                <a:effectLst/>
                <a:latin typeface="arial" panose="020B0604020202020204" pitchFamily="34" charset="0"/>
              </a:rPr>
              <a:t>views.py</a:t>
            </a:r>
            <a:r>
              <a:rPr lang="en-US" b="0" i="0" dirty="0" smtClean="0">
                <a:solidFill>
                  <a:srgbClr val="212121"/>
                </a:solidFill>
                <a:effectLst/>
                <a:latin typeface="arial" panose="020B0604020202020204" pitchFamily="34" charset="0"/>
              </a:rPr>
              <a:t>, models in </a:t>
            </a:r>
            <a:r>
              <a:rPr lang="en-US" b="1" i="0" dirty="0" smtClean="0">
                <a:solidFill>
                  <a:srgbClr val="212121"/>
                </a:solidFill>
                <a:effectLst/>
                <a:latin typeface="arial" panose="020B0604020202020204" pitchFamily="34" charset="0"/>
              </a:rPr>
              <a:t>models.py</a:t>
            </a:r>
            <a:r>
              <a:rPr lang="en-US" b="0" i="0" dirty="0" smtClean="0">
                <a:solidFill>
                  <a:srgbClr val="212121"/>
                </a:solidFill>
                <a:effectLst/>
                <a:latin typeface="arial" panose="020B0604020202020204" pitchFamily="34" charset="0"/>
              </a:rPr>
              <a:t>, tests in </a:t>
            </a:r>
            <a:r>
              <a:rPr lang="en-US" b="1" i="0" dirty="0" smtClean="0">
                <a:solidFill>
                  <a:srgbClr val="212121"/>
                </a:solidFill>
                <a:effectLst/>
                <a:latin typeface="arial" panose="020B0604020202020204" pitchFamily="34" charset="0"/>
              </a:rPr>
              <a:t>tests.py</a:t>
            </a:r>
            <a:r>
              <a:rPr lang="en-US" b="0" i="0" dirty="0" smtClean="0">
                <a:solidFill>
                  <a:srgbClr val="212121"/>
                </a:solidFill>
                <a:effectLst/>
                <a:latin typeface="arial" panose="020B0604020202020204" pitchFamily="34" charset="0"/>
              </a:rPr>
              <a:t>, administration site configuration in </a:t>
            </a:r>
            <a:r>
              <a:rPr lang="en-US" b="1" i="0" dirty="0" smtClean="0">
                <a:solidFill>
                  <a:srgbClr val="212121"/>
                </a:solidFill>
                <a:effectLst/>
                <a:latin typeface="arial" panose="020B0604020202020204" pitchFamily="34" charset="0"/>
              </a:rPr>
              <a:t>admin.py</a:t>
            </a:r>
            <a:r>
              <a:rPr lang="en-US" b="0" i="0" dirty="0" smtClean="0">
                <a:solidFill>
                  <a:srgbClr val="212121"/>
                </a:solidFill>
                <a:effectLst/>
                <a:latin typeface="arial" panose="020B0604020202020204" pitchFamily="34" charset="0"/>
              </a:rPr>
              <a:t>, application registration in </a:t>
            </a:r>
            <a:r>
              <a:rPr lang="en-US" b="1" i="0" dirty="0" smtClean="0">
                <a:solidFill>
                  <a:srgbClr val="212121"/>
                </a:solidFill>
                <a:effectLst/>
                <a:latin typeface="arial" panose="020B0604020202020204" pitchFamily="34" charset="0"/>
              </a:rPr>
              <a:t>apps.py</a:t>
            </a:r>
            <a:r>
              <a:rPr lang="en-US" b="0" i="0" dirty="0" smtClean="0">
                <a:solidFill>
                  <a:srgbClr val="212121"/>
                </a:solidFill>
                <a:effectLst/>
                <a:latin typeface="arial" panose="020B0604020202020204" pitchFamily="34" charset="0"/>
              </a:rPr>
              <a:t>) and contain some minimal boilerplate code for working with the associated objects.</a:t>
            </a:r>
            <a:endParaRPr lang="en-US" dirty="0"/>
          </a:p>
        </p:txBody>
      </p:sp>
      <p:pic>
        <p:nvPicPr>
          <p:cNvPr id="5" name="Picture 4"/>
          <p:cNvPicPr>
            <a:picLocks noChangeAspect="1"/>
          </p:cNvPicPr>
          <p:nvPr/>
        </p:nvPicPr>
        <p:blipFill>
          <a:blip r:embed="rId2"/>
          <a:stretch>
            <a:fillRect/>
          </a:stretch>
        </p:blipFill>
        <p:spPr>
          <a:xfrm>
            <a:off x="3782714" y="670616"/>
            <a:ext cx="4067175" cy="3838575"/>
          </a:xfrm>
          <a:prstGeom prst="rect">
            <a:avLst/>
          </a:prstGeom>
        </p:spPr>
      </p:pic>
      <p:sp>
        <p:nvSpPr>
          <p:cNvPr id="6" name="Rectangle 5"/>
          <p:cNvSpPr/>
          <p:nvPr/>
        </p:nvSpPr>
        <p:spPr>
          <a:xfrm>
            <a:off x="4023360" y="2334408"/>
            <a:ext cx="2108499" cy="19256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6051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14400"/>
          </a:xfrm>
        </p:spPr>
        <p:txBody>
          <a:bodyPr>
            <a:normAutofit/>
          </a:bodyPr>
          <a:lstStyle/>
          <a:p>
            <a:r>
              <a:rPr lang="en-US" sz="3600" dirty="0" smtClean="0">
                <a:solidFill>
                  <a:schemeClr val="accent2">
                    <a:lumMod val="75000"/>
                  </a:schemeClr>
                </a:solidFill>
              </a:rPr>
              <a:t>Open Settings.py</a:t>
            </a:r>
            <a:endParaRPr lang="en-US" sz="3600" dirty="0">
              <a:solidFill>
                <a:schemeClr val="accent2">
                  <a:lumMod val="75000"/>
                </a:schemeClr>
              </a:solidFill>
            </a:endParaRPr>
          </a:p>
        </p:txBody>
      </p:sp>
      <p:pic>
        <p:nvPicPr>
          <p:cNvPr id="4" name="Picture 3"/>
          <p:cNvPicPr>
            <a:picLocks noChangeAspect="1"/>
          </p:cNvPicPr>
          <p:nvPr/>
        </p:nvPicPr>
        <p:blipFill>
          <a:blip r:embed="rId2"/>
          <a:stretch>
            <a:fillRect/>
          </a:stretch>
        </p:blipFill>
        <p:spPr>
          <a:xfrm>
            <a:off x="230113" y="1433456"/>
            <a:ext cx="6224476" cy="4364915"/>
          </a:xfrm>
          <a:prstGeom prst="rect">
            <a:avLst/>
          </a:prstGeom>
        </p:spPr>
      </p:pic>
      <p:pic>
        <p:nvPicPr>
          <p:cNvPr id="5" name="Picture 4"/>
          <p:cNvPicPr>
            <a:picLocks noChangeAspect="1"/>
          </p:cNvPicPr>
          <p:nvPr/>
        </p:nvPicPr>
        <p:blipFill>
          <a:blip r:embed="rId3"/>
          <a:stretch>
            <a:fillRect/>
          </a:stretch>
        </p:blipFill>
        <p:spPr>
          <a:xfrm>
            <a:off x="6562165" y="854896"/>
            <a:ext cx="5629835" cy="4943475"/>
          </a:xfrm>
          <a:prstGeom prst="rect">
            <a:avLst/>
          </a:prstGeom>
        </p:spPr>
      </p:pic>
    </p:spTree>
    <p:extLst>
      <p:ext uri="{BB962C8B-B14F-4D97-AF65-F5344CB8AC3E}">
        <p14:creationId xmlns:p14="http://schemas.microsoft.com/office/powerpoint/2010/main" val="2994269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60612"/>
          </a:xfrm>
        </p:spPr>
        <p:txBody>
          <a:bodyPr>
            <a:normAutofit/>
          </a:bodyPr>
          <a:lstStyle/>
          <a:p>
            <a:r>
              <a:rPr lang="en-US" sz="3600" dirty="0" smtClean="0">
                <a:solidFill>
                  <a:schemeClr val="accent2">
                    <a:lumMod val="75000"/>
                  </a:schemeClr>
                </a:solidFill>
              </a:rPr>
              <a:t>Settings.py</a:t>
            </a:r>
            <a:endParaRPr lang="en-US" sz="3600" dirty="0">
              <a:solidFill>
                <a:schemeClr val="accent2">
                  <a:lumMod val="75000"/>
                </a:schemeClr>
              </a:solidFill>
            </a:endParaRPr>
          </a:p>
        </p:txBody>
      </p:sp>
      <p:pic>
        <p:nvPicPr>
          <p:cNvPr id="4" name="Picture 3"/>
          <p:cNvPicPr>
            <a:picLocks noChangeAspect="1"/>
          </p:cNvPicPr>
          <p:nvPr/>
        </p:nvPicPr>
        <p:blipFill>
          <a:blip r:embed="rId2"/>
          <a:stretch>
            <a:fillRect/>
          </a:stretch>
        </p:blipFill>
        <p:spPr>
          <a:xfrm>
            <a:off x="0" y="1440124"/>
            <a:ext cx="5885378" cy="4196883"/>
          </a:xfrm>
          <a:prstGeom prst="rect">
            <a:avLst/>
          </a:prstGeom>
        </p:spPr>
      </p:pic>
      <p:pic>
        <p:nvPicPr>
          <p:cNvPr id="5" name="Picture 4"/>
          <p:cNvPicPr>
            <a:picLocks noChangeAspect="1"/>
          </p:cNvPicPr>
          <p:nvPr/>
        </p:nvPicPr>
        <p:blipFill>
          <a:blip r:embed="rId3"/>
          <a:stretch>
            <a:fillRect/>
          </a:stretch>
        </p:blipFill>
        <p:spPr>
          <a:xfrm>
            <a:off x="6638197" y="430307"/>
            <a:ext cx="4638675" cy="1762125"/>
          </a:xfrm>
          <a:prstGeom prst="rect">
            <a:avLst/>
          </a:prstGeom>
        </p:spPr>
      </p:pic>
      <p:pic>
        <p:nvPicPr>
          <p:cNvPr id="6" name="Picture 5"/>
          <p:cNvPicPr>
            <a:picLocks noChangeAspect="1"/>
          </p:cNvPicPr>
          <p:nvPr/>
        </p:nvPicPr>
        <p:blipFill>
          <a:blip r:embed="rId4"/>
          <a:stretch>
            <a:fillRect/>
          </a:stretch>
        </p:blipFill>
        <p:spPr>
          <a:xfrm>
            <a:off x="6407081" y="2483111"/>
            <a:ext cx="5100905" cy="4057538"/>
          </a:xfrm>
          <a:prstGeom prst="rect">
            <a:avLst/>
          </a:prstGeom>
        </p:spPr>
      </p:pic>
    </p:spTree>
    <p:extLst>
      <p:ext uri="{BB962C8B-B14F-4D97-AF65-F5344CB8AC3E}">
        <p14:creationId xmlns:p14="http://schemas.microsoft.com/office/powerpoint/2010/main" val="3223189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85308"/>
          </a:xfrm>
        </p:spPr>
        <p:txBody>
          <a:bodyPr>
            <a:normAutofit/>
          </a:bodyPr>
          <a:lstStyle/>
          <a:p>
            <a:r>
              <a:rPr lang="en-US" sz="3600" dirty="0" smtClean="0">
                <a:solidFill>
                  <a:schemeClr val="accent2">
                    <a:lumMod val="75000"/>
                  </a:schemeClr>
                </a:solidFill>
              </a:rPr>
              <a:t>URL Setting</a:t>
            </a:r>
            <a:endParaRPr lang="en-US" sz="3600" dirty="0">
              <a:solidFill>
                <a:schemeClr val="accent2">
                  <a:lumMod val="75000"/>
                </a:schemeClr>
              </a:solidFill>
            </a:endParaRPr>
          </a:p>
        </p:txBody>
      </p:sp>
      <p:pic>
        <p:nvPicPr>
          <p:cNvPr id="4" name="Picture 3"/>
          <p:cNvPicPr>
            <a:picLocks noChangeAspect="1"/>
          </p:cNvPicPr>
          <p:nvPr/>
        </p:nvPicPr>
        <p:blipFill>
          <a:blip r:embed="rId2"/>
          <a:stretch>
            <a:fillRect/>
          </a:stretch>
        </p:blipFill>
        <p:spPr>
          <a:xfrm>
            <a:off x="268941" y="2306618"/>
            <a:ext cx="4455571" cy="2227786"/>
          </a:xfrm>
          <a:prstGeom prst="rect">
            <a:avLst/>
          </a:prstGeom>
        </p:spPr>
      </p:pic>
      <p:sp>
        <p:nvSpPr>
          <p:cNvPr id="6" name="Rectangle 5"/>
          <p:cNvSpPr/>
          <p:nvPr/>
        </p:nvSpPr>
        <p:spPr>
          <a:xfrm>
            <a:off x="645459" y="3496235"/>
            <a:ext cx="3679115" cy="3872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2936838" y="3775939"/>
            <a:ext cx="258184" cy="117257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215614" y="3775938"/>
            <a:ext cx="258184" cy="1172579"/>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98033" y="4948517"/>
            <a:ext cx="1785769" cy="369332"/>
          </a:xfrm>
          <a:prstGeom prst="rect">
            <a:avLst/>
          </a:prstGeom>
          <a:noFill/>
        </p:spPr>
        <p:txBody>
          <a:bodyPr wrap="square" rtlCol="0">
            <a:spAutoFit/>
          </a:bodyPr>
          <a:lstStyle/>
          <a:p>
            <a:r>
              <a:rPr lang="en-US" dirty="0" smtClean="0"/>
              <a:t>Empty String</a:t>
            </a:r>
            <a:endParaRPr lang="en-US" dirty="0"/>
          </a:p>
        </p:txBody>
      </p:sp>
      <p:sp>
        <p:nvSpPr>
          <p:cNvPr id="15" name="TextBox 14"/>
          <p:cNvSpPr txBox="1"/>
          <p:nvPr/>
        </p:nvSpPr>
        <p:spPr>
          <a:xfrm>
            <a:off x="2043953" y="4948517"/>
            <a:ext cx="2108499" cy="369332"/>
          </a:xfrm>
          <a:prstGeom prst="rect">
            <a:avLst/>
          </a:prstGeom>
          <a:noFill/>
        </p:spPr>
        <p:txBody>
          <a:bodyPr wrap="square" rtlCol="0">
            <a:spAutoFit/>
          </a:bodyPr>
          <a:lstStyle/>
          <a:p>
            <a:r>
              <a:rPr lang="en-US" dirty="0" smtClean="0"/>
              <a:t>App name .</a:t>
            </a:r>
            <a:r>
              <a:rPr lang="en-US" dirty="0" err="1" smtClean="0"/>
              <a:t>urls</a:t>
            </a:r>
            <a:endParaRPr lang="en-US" dirty="0"/>
          </a:p>
        </p:txBody>
      </p:sp>
      <p:pic>
        <p:nvPicPr>
          <p:cNvPr id="16" name="Picture 15"/>
          <p:cNvPicPr>
            <a:picLocks noChangeAspect="1"/>
          </p:cNvPicPr>
          <p:nvPr/>
        </p:nvPicPr>
        <p:blipFill>
          <a:blip r:embed="rId3"/>
          <a:stretch>
            <a:fillRect/>
          </a:stretch>
        </p:blipFill>
        <p:spPr>
          <a:xfrm>
            <a:off x="6008762" y="2306618"/>
            <a:ext cx="4886325" cy="1905000"/>
          </a:xfrm>
          <a:prstGeom prst="rect">
            <a:avLst/>
          </a:prstGeom>
        </p:spPr>
      </p:pic>
      <p:sp>
        <p:nvSpPr>
          <p:cNvPr id="17" name="TextBox 16"/>
          <p:cNvSpPr txBox="1"/>
          <p:nvPr/>
        </p:nvSpPr>
        <p:spPr>
          <a:xfrm>
            <a:off x="5852160" y="1376979"/>
            <a:ext cx="3808207" cy="369332"/>
          </a:xfrm>
          <a:prstGeom prst="rect">
            <a:avLst/>
          </a:prstGeom>
          <a:noFill/>
        </p:spPr>
        <p:txBody>
          <a:bodyPr wrap="square" rtlCol="0">
            <a:spAutoFit/>
          </a:bodyPr>
          <a:lstStyle/>
          <a:p>
            <a:r>
              <a:rPr lang="en-US" dirty="0" smtClean="0">
                <a:solidFill>
                  <a:schemeClr val="accent2">
                    <a:lumMod val="75000"/>
                  </a:schemeClr>
                </a:solidFill>
              </a:rPr>
              <a:t>Application URL Settings</a:t>
            </a:r>
            <a:endParaRPr lang="en-US" dirty="0">
              <a:solidFill>
                <a:schemeClr val="accent2">
                  <a:lumMod val="75000"/>
                </a:schemeClr>
              </a:solidFill>
            </a:endParaRPr>
          </a:p>
        </p:txBody>
      </p:sp>
      <p:sp>
        <p:nvSpPr>
          <p:cNvPr id="18" name="TextBox 17"/>
          <p:cNvSpPr txBox="1"/>
          <p:nvPr/>
        </p:nvSpPr>
        <p:spPr>
          <a:xfrm>
            <a:off x="1290918" y="1545564"/>
            <a:ext cx="3808207" cy="369332"/>
          </a:xfrm>
          <a:prstGeom prst="rect">
            <a:avLst/>
          </a:prstGeom>
          <a:noFill/>
        </p:spPr>
        <p:txBody>
          <a:bodyPr wrap="square" rtlCol="0">
            <a:spAutoFit/>
          </a:bodyPr>
          <a:lstStyle/>
          <a:p>
            <a:r>
              <a:rPr lang="en-US" dirty="0" smtClean="0">
                <a:solidFill>
                  <a:schemeClr val="accent2">
                    <a:lumMod val="75000"/>
                  </a:schemeClr>
                </a:solidFill>
              </a:rPr>
              <a:t>Project URL Settings</a:t>
            </a:r>
            <a:endParaRPr lang="en-US" dirty="0">
              <a:solidFill>
                <a:schemeClr val="accent2">
                  <a:lumMod val="75000"/>
                </a:schemeClr>
              </a:solidFill>
            </a:endParaRPr>
          </a:p>
        </p:txBody>
      </p:sp>
    </p:spTree>
    <p:extLst>
      <p:ext uri="{BB962C8B-B14F-4D97-AF65-F5344CB8AC3E}">
        <p14:creationId xmlns:p14="http://schemas.microsoft.com/office/powerpoint/2010/main" val="2804714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2151530" y="1274263"/>
            <a:ext cx="6987708" cy="4724084"/>
          </a:xfrm>
          <a:prstGeom prst="rect">
            <a:avLst/>
          </a:prstGeom>
        </p:spPr>
      </p:pic>
      <p:sp>
        <p:nvSpPr>
          <p:cNvPr id="2" name="Title 1"/>
          <p:cNvSpPr>
            <a:spLocks noGrp="1"/>
          </p:cNvSpPr>
          <p:nvPr>
            <p:ph type="title"/>
          </p:nvPr>
        </p:nvSpPr>
        <p:spPr>
          <a:xfrm>
            <a:off x="0" y="1"/>
            <a:ext cx="10515600" cy="731520"/>
          </a:xfrm>
        </p:spPr>
        <p:txBody>
          <a:bodyPr>
            <a:normAutofit/>
          </a:bodyPr>
          <a:lstStyle/>
          <a:p>
            <a:r>
              <a:rPr lang="en-US" sz="3600" dirty="0" smtClean="0">
                <a:solidFill>
                  <a:schemeClr val="accent2">
                    <a:lumMod val="75000"/>
                  </a:schemeClr>
                </a:solidFill>
              </a:rPr>
              <a:t>Views.py</a:t>
            </a:r>
            <a:endParaRPr lang="en-US" sz="3600" dirty="0">
              <a:solidFill>
                <a:schemeClr val="accent2">
                  <a:lumMod val="75000"/>
                </a:schemeClr>
              </a:solidFill>
            </a:endParaRPr>
          </a:p>
        </p:txBody>
      </p:sp>
      <p:sp>
        <p:nvSpPr>
          <p:cNvPr id="5" name="TextBox 4"/>
          <p:cNvSpPr txBox="1"/>
          <p:nvPr/>
        </p:nvSpPr>
        <p:spPr>
          <a:xfrm>
            <a:off x="4507454" y="2334409"/>
            <a:ext cx="1387737" cy="369332"/>
          </a:xfrm>
          <a:prstGeom prst="rect">
            <a:avLst/>
          </a:prstGeom>
          <a:noFill/>
        </p:spPr>
        <p:txBody>
          <a:bodyPr wrap="square" rtlCol="0">
            <a:spAutoFit/>
          </a:bodyPr>
          <a:lstStyle/>
          <a:p>
            <a:r>
              <a:rPr lang="en-US" dirty="0" smtClean="0">
                <a:solidFill>
                  <a:schemeClr val="bg1"/>
                </a:solidFill>
              </a:rPr>
              <a:t>Views.home</a:t>
            </a:r>
            <a:endParaRPr lang="en-US" dirty="0">
              <a:solidFill>
                <a:schemeClr val="bg1"/>
              </a:solidFill>
            </a:endParaRPr>
          </a:p>
        </p:txBody>
      </p:sp>
      <p:cxnSp>
        <p:nvCxnSpPr>
          <p:cNvPr id="7" name="Straight Arrow Connector 6"/>
          <p:cNvCxnSpPr>
            <a:stCxn id="5" idx="1"/>
          </p:cNvCxnSpPr>
          <p:nvPr/>
        </p:nvCxnSpPr>
        <p:spPr>
          <a:xfrm flipH="1">
            <a:off x="2969111" y="2519075"/>
            <a:ext cx="1538343" cy="516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3585" y="3636305"/>
            <a:ext cx="1387737" cy="369332"/>
          </a:xfrm>
          <a:prstGeom prst="rect">
            <a:avLst/>
          </a:prstGeom>
          <a:noFill/>
        </p:spPr>
        <p:txBody>
          <a:bodyPr wrap="square" rtlCol="0">
            <a:spAutoFit/>
          </a:bodyPr>
          <a:lstStyle/>
          <a:p>
            <a:r>
              <a:rPr lang="en-US" dirty="0" smtClean="0">
                <a:solidFill>
                  <a:schemeClr val="bg1"/>
                </a:solidFill>
              </a:rPr>
              <a:t>Views.result</a:t>
            </a:r>
            <a:endParaRPr lang="en-US" dirty="0">
              <a:solidFill>
                <a:schemeClr val="bg1"/>
              </a:solidFill>
            </a:endParaRPr>
          </a:p>
        </p:txBody>
      </p:sp>
      <p:cxnSp>
        <p:nvCxnSpPr>
          <p:cNvPr id="10" name="Straight Arrow Connector 9"/>
          <p:cNvCxnSpPr>
            <a:stCxn id="9" idx="1"/>
          </p:cNvCxnSpPr>
          <p:nvPr/>
        </p:nvCxnSpPr>
        <p:spPr>
          <a:xfrm flipH="1">
            <a:off x="3044414" y="3820971"/>
            <a:ext cx="769171" cy="392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216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sz="3600" dirty="0" smtClean="0">
                <a:solidFill>
                  <a:schemeClr val="accent2">
                    <a:lumMod val="75000"/>
                  </a:schemeClr>
                </a:solidFill>
              </a:rPr>
              <a:t>Run the Server</a:t>
            </a:r>
            <a:endParaRPr lang="en-US" sz="3600" dirty="0">
              <a:solidFill>
                <a:schemeClr val="accent2">
                  <a:lumMod val="75000"/>
                </a:schemeClr>
              </a:solidFill>
            </a:endParaRPr>
          </a:p>
        </p:txBody>
      </p:sp>
      <p:pic>
        <p:nvPicPr>
          <p:cNvPr id="4" name="Picture 3"/>
          <p:cNvPicPr>
            <a:picLocks noChangeAspect="1"/>
          </p:cNvPicPr>
          <p:nvPr/>
        </p:nvPicPr>
        <p:blipFill>
          <a:blip r:embed="rId2"/>
          <a:stretch>
            <a:fillRect/>
          </a:stretch>
        </p:blipFill>
        <p:spPr>
          <a:xfrm>
            <a:off x="1652867" y="2253502"/>
            <a:ext cx="8549349" cy="3975175"/>
          </a:xfrm>
          <a:prstGeom prst="rect">
            <a:avLst/>
          </a:prstGeom>
        </p:spPr>
      </p:pic>
      <p:sp>
        <p:nvSpPr>
          <p:cNvPr id="6" name="Rectangle 5"/>
          <p:cNvSpPr/>
          <p:nvPr/>
        </p:nvSpPr>
        <p:spPr>
          <a:xfrm>
            <a:off x="4959275" y="2732442"/>
            <a:ext cx="3625327" cy="4087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549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461"/>
            <a:ext cx="10515600" cy="860182"/>
          </a:xfrm>
        </p:spPr>
        <p:txBody>
          <a:bodyPr>
            <a:normAutofit/>
          </a:bodyPr>
          <a:lstStyle/>
          <a:p>
            <a:r>
              <a:rPr lang="en-US" sz="3600" dirty="0" smtClean="0">
                <a:solidFill>
                  <a:schemeClr val="accent2">
                    <a:lumMod val="75000"/>
                  </a:schemeClr>
                </a:solidFill>
              </a:rPr>
              <a:t>Home.html</a:t>
            </a:r>
            <a:endParaRPr lang="en-US" sz="3600" dirty="0">
              <a:solidFill>
                <a:schemeClr val="accent2">
                  <a:lumMod val="75000"/>
                </a:schemeClr>
              </a:solidFill>
            </a:endParaRPr>
          </a:p>
        </p:txBody>
      </p:sp>
      <p:pic>
        <p:nvPicPr>
          <p:cNvPr id="4" name="Picture 3"/>
          <p:cNvPicPr>
            <a:picLocks noChangeAspect="1"/>
          </p:cNvPicPr>
          <p:nvPr/>
        </p:nvPicPr>
        <p:blipFill>
          <a:blip r:embed="rId2"/>
          <a:stretch>
            <a:fillRect/>
          </a:stretch>
        </p:blipFill>
        <p:spPr>
          <a:xfrm>
            <a:off x="2764155" y="1369023"/>
            <a:ext cx="7029450" cy="5238750"/>
          </a:xfrm>
          <a:prstGeom prst="rect">
            <a:avLst/>
          </a:prstGeom>
        </p:spPr>
      </p:pic>
    </p:spTree>
    <p:extLst>
      <p:ext uri="{BB962C8B-B14F-4D97-AF65-F5344CB8AC3E}">
        <p14:creationId xmlns:p14="http://schemas.microsoft.com/office/powerpoint/2010/main" val="3963916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85308"/>
          </a:xfrm>
        </p:spPr>
        <p:txBody>
          <a:bodyPr>
            <a:normAutofit/>
          </a:bodyPr>
          <a:lstStyle/>
          <a:p>
            <a:r>
              <a:rPr lang="en-US" sz="3600" dirty="0" smtClean="0">
                <a:solidFill>
                  <a:schemeClr val="accent2">
                    <a:lumMod val="75000"/>
                  </a:schemeClr>
                </a:solidFill>
              </a:rPr>
              <a:t>Result.html</a:t>
            </a:r>
            <a:endParaRPr lang="en-US" sz="3600" dirty="0">
              <a:solidFill>
                <a:schemeClr val="accent2">
                  <a:lumMod val="75000"/>
                </a:schemeClr>
              </a:solidFill>
            </a:endParaRPr>
          </a:p>
        </p:txBody>
      </p:sp>
      <p:pic>
        <p:nvPicPr>
          <p:cNvPr id="5" name="Picture 4"/>
          <p:cNvPicPr>
            <a:picLocks noChangeAspect="1"/>
          </p:cNvPicPr>
          <p:nvPr/>
        </p:nvPicPr>
        <p:blipFill>
          <a:blip r:embed="rId2"/>
          <a:stretch>
            <a:fillRect/>
          </a:stretch>
        </p:blipFill>
        <p:spPr>
          <a:xfrm>
            <a:off x="3068215" y="1839559"/>
            <a:ext cx="5616288" cy="1505230"/>
          </a:xfrm>
          <a:prstGeom prst="rect">
            <a:avLst/>
          </a:prstGeom>
        </p:spPr>
      </p:pic>
    </p:spTree>
    <p:extLst>
      <p:ext uri="{BB962C8B-B14F-4D97-AF65-F5344CB8AC3E}">
        <p14:creationId xmlns:p14="http://schemas.microsoft.com/office/powerpoint/2010/main" val="146462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92403" y="1428750"/>
            <a:ext cx="9652000" cy="4436745"/>
            <a:chOff x="1192403" y="1428750"/>
            <a:chExt cx="9652000" cy="4436745"/>
          </a:xfrm>
        </p:grpSpPr>
        <p:sp>
          <p:nvSpPr>
            <p:cNvPr id="3" name="object 3"/>
            <p:cNvSpPr/>
            <p:nvPr/>
          </p:nvSpPr>
          <p:spPr>
            <a:xfrm>
              <a:off x="1192403" y="1428750"/>
              <a:ext cx="9631680" cy="441655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192403" y="1428750"/>
              <a:ext cx="9652000" cy="4436745"/>
            </a:xfrm>
            <a:custGeom>
              <a:avLst/>
              <a:gdLst/>
              <a:ahLst/>
              <a:cxnLst/>
              <a:rect l="l" t="t" r="r" b="b"/>
              <a:pathLst>
                <a:path w="9652000" h="4436745">
                  <a:moveTo>
                    <a:pt x="0" y="4436364"/>
                  </a:moveTo>
                  <a:lnTo>
                    <a:pt x="9651492" y="4436364"/>
                  </a:lnTo>
                  <a:lnTo>
                    <a:pt x="9651492" y="0"/>
                  </a:lnTo>
                  <a:lnTo>
                    <a:pt x="0" y="0"/>
                  </a:lnTo>
                  <a:lnTo>
                    <a:pt x="0" y="4436364"/>
                  </a:lnTo>
                  <a:close/>
                </a:path>
              </a:pathLst>
            </a:custGeom>
            <a:ln w="19812">
              <a:solidFill>
                <a:srgbClr val="000000"/>
              </a:solidFill>
            </a:ln>
          </p:spPr>
          <p:txBody>
            <a:bodyPr wrap="square" lIns="0" tIns="0" rIns="0" bIns="0" rtlCol="0"/>
            <a:lstStyle/>
            <a:p>
              <a:endParaRPr/>
            </a:p>
          </p:txBody>
        </p:sp>
      </p:grpSp>
      <p:sp>
        <p:nvSpPr>
          <p:cNvPr id="10" name="object 10"/>
          <p:cNvSpPr txBox="1">
            <a:spLocks noGrp="1"/>
          </p:cNvSpPr>
          <p:nvPr>
            <p:ph type="title"/>
          </p:nvPr>
        </p:nvSpPr>
        <p:spPr>
          <a:xfrm>
            <a:off x="739080" y="338837"/>
            <a:ext cx="7308215" cy="574040"/>
          </a:xfrm>
          <a:prstGeom prst="rect">
            <a:avLst/>
          </a:prstGeom>
        </p:spPr>
        <p:txBody>
          <a:bodyPr vert="horz" wrap="square" lIns="0" tIns="12700" rIns="0" bIns="0" rtlCol="0">
            <a:spAutoFit/>
          </a:bodyPr>
          <a:lstStyle/>
          <a:p>
            <a:pPr marL="12700">
              <a:lnSpc>
                <a:spcPct val="100000"/>
              </a:lnSpc>
              <a:spcBef>
                <a:spcPts val="100"/>
              </a:spcBef>
            </a:pPr>
            <a:r>
              <a:rPr sz="3600" spc="-15" dirty="0">
                <a:solidFill>
                  <a:schemeClr val="accent2">
                    <a:lumMod val="75000"/>
                  </a:schemeClr>
                </a:solidFill>
              </a:rPr>
              <a:t>Python </a:t>
            </a:r>
            <a:r>
              <a:rPr sz="3600" spc="-5" dirty="0">
                <a:solidFill>
                  <a:schemeClr val="accent2">
                    <a:lumMod val="75000"/>
                  </a:schemeClr>
                </a:solidFill>
              </a:rPr>
              <a:t>web </a:t>
            </a:r>
            <a:r>
              <a:rPr sz="3600" spc="15" dirty="0">
                <a:solidFill>
                  <a:schemeClr val="accent2">
                    <a:lumMod val="75000"/>
                  </a:schemeClr>
                </a:solidFill>
              </a:rPr>
              <a:t>framework</a:t>
            </a:r>
            <a:r>
              <a:rPr sz="3600" spc="-35" dirty="0">
                <a:solidFill>
                  <a:schemeClr val="accent2">
                    <a:lumMod val="75000"/>
                  </a:schemeClr>
                </a:solidFill>
              </a:rPr>
              <a:t> </a:t>
            </a:r>
            <a:r>
              <a:rPr sz="3600" spc="45" dirty="0">
                <a:solidFill>
                  <a:schemeClr val="accent2">
                    <a:lumMod val="75000"/>
                  </a:schemeClr>
                </a:solidFill>
              </a:rPr>
              <a:t>functionality</a:t>
            </a:r>
            <a:endParaRPr sz="3600" dirty="0">
              <a:solidFill>
                <a:schemeClr val="accent2">
                  <a:lumMod val="75000"/>
                </a:schemeClr>
              </a:solidFill>
            </a:endParaRPr>
          </a:p>
        </p:txBody>
      </p:sp>
      <p:sp>
        <p:nvSpPr>
          <p:cNvPr id="11" name="object 11"/>
          <p:cNvSpPr txBox="1"/>
          <p:nvPr/>
        </p:nvSpPr>
        <p:spPr>
          <a:xfrm>
            <a:off x="1575436" y="4480211"/>
            <a:ext cx="1024890" cy="786765"/>
          </a:xfrm>
          <a:prstGeom prst="rect">
            <a:avLst/>
          </a:prstGeom>
        </p:spPr>
        <p:txBody>
          <a:bodyPr vert="horz" wrap="square" lIns="0" tIns="12065" rIns="0" bIns="0" rtlCol="0">
            <a:spAutoFit/>
          </a:bodyPr>
          <a:lstStyle/>
          <a:p>
            <a:pPr marL="189230">
              <a:lnSpc>
                <a:spcPct val="100000"/>
              </a:lnSpc>
              <a:spcBef>
                <a:spcPts val="95"/>
              </a:spcBef>
            </a:pPr>
            <a:r>
              <a:rPr sz="2500" spc="-5" dirty="0">
                <a:latin typeface="Caladea"/>
                <a:cs typeface="Caladea"/>
              </a:rPr>
              <a:t>URL</a:t>
            </a:r>
            <a:endParaRPr sz="2500" dirty="0">
              <a:latin typeface="Caladea"/>
              <a:cs typeface="Caladea"/>
            </a:endParaRPr>
          </a:p>
          <a:p>
            <a:pPr marL="12700">
              <a:lnSpc>
                <a:spcPct val="100000"/>
              </a:lnSpc>
            </a:pPr>
            <a:r>
              <a:rPr sz="2500" spc="-45" dirty="0">
                <a:latin typeface="Caladea"/>
                <a:cs typeface="Caladea"/>
              </a:rPr>
              <a:t>r</a:t>
            </a:r>
            <a:r>
              <a:rPr sz="2500" spc="-5" dirty="0">
                <a:latin typeface="Caladea"/>
                <a:cs typeface="Caladea"/>
              </a:rPr>
              <a:t>outing</a:t>
            </a:r>
            <a:endParaRPr sz="2500" dirty="0">
              <a:latin typeface="Caladea"/>
              <a:cs typeface="Caladea"/>
            </a:endParaRPr>
          </a:p>
        </p:txBody>
      </p:sp>
      <p:sp>
        <p:nvSpPr>
          <p:cNvPr id="12" name="object 12"/>
          <p:cNvSpPr txBox="1"/>
          <p:nvPr/>
        </p:nvSpPr>
        <p:spPr>
          <a:xfrm>
            <a:off x="3194939" y="1781467"/>
            <a:ext cx="1606550" cy="1168400"/>
          </a:xfrm>
          <a:prstGeom prst="rect">
            <a:avLst/>
          </a:prstGeom>
        </p:spPr>
        <p:txBody>
          <a:bodyPr vert="horz" wrap="square" lIns="0" tIns="12065" rIns="0" bIns="0" rtlCol="0">
            <a:spAutoFit/>
          </a:bodyPr>
          <a:lstStyle/>
          <a:p>
            <a:pPr marL="12700" marR="5080" indent="-4445" algn="ctr">
              <a:lnSpc>
                <a:spcPct val="100000"/>
              </a:lnSpc>
              <a:spcBef>
                <a:spcPts val="95"/>
              </a:spcBef>
            </a:pPr>
            <a:r>
              <a:rPr sz="2500" spc="-20" dirty="0">
                <a:latin typeface="Caladea"/>
                <a:cs typeface="Caladea"/>
              </a:rPr>
              <a:t>Format like  </a:t>
            </a:r>
            <a:r>
              <a:rPr sz="2500" spc="-5" dirty="0">
                <a:latin typeface="Caladea"/>
                <a:cs typeface="Caladea"/>
              </a:rPr>
              <a:t>HTML,</a:t>
            </a:r>
            <a:r>
              <a:rPr sz="2500" spc="-70" dirty="0">
                <a:latin typeface="Caladea"/>
                <a:cs typeface="Caladea"/>
              </a:rPr>
              <a:t> </a:t>
            </a:r>
            <a:r>
              <a:rPr sz="2500" spc="-10" dirty="0">
                <a:latin typeface="Caladea"/>
                <a:cs typeface="Caladea"/>
              </a:rPr>
              <a:t>XML  </a:t>
            </a:r>
            <a:r>
              <a:rPr sz="2500" spc="-5" dirty="0">
                <a:latin typeface="Caladea"/>
                <a:cs typeface="Caladea"/>
              </a:rPr>
              <a:t>&amp;</a:t>
            </a:r>
            <a:r>
              <a:rPr sz="2500" spc="-10" dirty="0">
                <a:latin typeface="Caladea"/>
                <a:cs typeface="Caladea"/>
              </a:rPr>
              <a:t> </a:t>
            </a:r>
            <a:r>
              <a:rPr sz="2500" spc="-5" dirty="0">
                <a:latin typeface="Caladea"/>
                <a:cs typeface="Caladea"/>
              </a:rPr>
              <a:t>JSON</a:t>
            </a:r>
            <a:endParaRPr sz="2500" dirty="0">
              <a:latin typeface="Caladea"/>
              <a:cs typeface="Caladea"/>
            </a:endParaRPr>
          </a:p>
        </p:txBody>
      </p:sp>
      <p:sp>
        <p:nvSpPr>
          <p:cNvPr id="13" name="object 13"/>
          <p:cNvSpPr txBox="1"/>
          <p:nvPr/>
        </p:nvSpPr>
        <p:spPr>
          <a:xfrm>
            <a:off x="5322443" y="4340891"/>
            <a:ext cx="1442937" cy="787400"/>
          </a:xfrm>
          <a:prstGeom prst="rect">
            <a:avLst/>
          </a:prstGeom>
        </p:spPr>
        <p:txBody>
          <a:bodyPr vert="horz" wrap="square" lIns="0" tIns="12065" rIns="0" bIns="0" rtlCol="0">
            <a:spAutoFit/>
          </a:bodyPr>
          <a:lstStyle/>
          <a:p>
            <a:pPr marL="167640" marR="5080" indent="-155575">
              <a:lnSpc>
                <a:spcPct val="100000"/>
              </a:lnSpc>
              <a:spcBef>
                <a:spcPts val="95"/>
              </a:spcBef>
            </a:pPr>
            <a:r>
              <a:rPr sz="2500" spc="-5" dirty="0">
                <a:latin typeface="Caladea"/>
                <a:cs typeface="Caladea"/>
              </a:rPr>
              <a:t>Data</a:t>
            </a:r>
            <a:r>
              <a:rPr sz="2500" dirty="0">
                <a:latin typeface="Caladea"/>
                <a:cs typeface="Caladea"/>
              </a:rPr>
              <a:t>b</a:t>
            </a:r>
            <a:r>
              <a:rPr sz="2500" spc="-10" dirty="0">
                <a:latin typeface="Caladea"/>
                <a:cs typeface="Caladea"/>
              </a:rPr>
              <a:t>ase  Control</a:t>
            </a:r>
            <a:endParaRPr sz="2500" dirty="0">
              <a:latin typeface="Caladea"/>
              <a:cs typeface="Caladea"/>
            </a:endParaRPr>
          </a:p>
        </p:txBody>
      </p:sp>
      <p:sp>
        <p:nvSpPr>
          <p:cNvPr id="14" name="object 14"/>
          <p:cNvSpPr txBox="1"/>
          <p:nvPr/>
        </p:nvSpPr>
        <p:spPr>
          <a:xfrm>
            <a:off x="6993953" y="1733506"/>
            <a:ext cx="1874520" cy="1168400"/>
          </a:xfrm>
          <a:prstGeom prst="rect">
            <a:avLst/>
          </a:prstGeom>
        </p:spPr>
        <p:txBody>
          <a:bodyPr vert="horz" wrap="square" lIns="0" tIns="12065" rIns="0" bIns="0" rtlCol="0">
            <a:spAutoFit/>
          </a:bodyPr>
          <a:lstStyle/>
          <a:p>
            <a:pPr marL="12700" marR="5080" indent="46990" algn="just">
              <a:lnSpc>
                <a:spcPct val="100000"/>
              </a:lnSpc>
              <a:spcBef>
                <a:spcPts val="95"/>
              </a:spcBef>
            </a:pPr>
            <a:r>
              <a:rPr sz="2500" spc="-10" dirty="0">
                <a:latin typeface="Caladea"/>
                <a:cs typeface="Caladea"/>
              </a:rPr>
              <a:t>Best </a:t>
            </a:r>
            <a:r>
              <a:rPr sz="2500" spc="-5" dirty="0">
                <a:latin typeface="Caladea"/>
                <a:cs typeface="Caladea"/>
              </a:rPr>
              <a:t>security  </a:t>
            </a:r>
            <a:r>
              <a:rPr sz="2500" spc="-10" dirty="0">
                <a:latin typeface="Caladea"/>
                <a:cs typeface="Caladea"/>
              </a:rPr>
              <a:t>with </a:t>
            </a:r>
            <a:r>
              <a:rPr sz="2500" spc="-15" dirty="0">
                <a:latin typeface="Caladea"/>
                <a:cs typeface="Caladea"/>
              </a:rPr>
              <a:t>Secure  </a:t>
            </a:r>
            <a:r>
              <a:rPr sz="2500" spc="-10" dirty="0">
                <a:latin typeface="Caladea"/>
                <a:cs typeface="Caladea"/>
              </a:rPr>
              <a:t>Other</a:t>
            </a:r>
            <a:r>
              <a:rPr sz="2500" spc="-40" dirty="0">
                <a:latin typeface="Caladea"/>
                <a:cs typeface="Caladea"/>
              </a:rPr>
              <a:t> </a:t>
            </a:r>
            <a:r>
              <a:rPr sz="2500" spc="-15" dirty="0">
                <a:latin typeface="Caladea"/>
                <a:cs typeface="Caladea"/>
              </a:rPr>
              <a:t>Attacks</a:t>
            </a:r>
            <a:endParaRPr sz="2500" dirty="0">
              <a:latin typeface="Caladea"/>
              <a:cs typeface="Caladea"/>
            </a:endParaRPr>
          </a:p>
        </p:txBody>
      </p:sp>
      <p:sp>
        <p:nvSpPr>
          <p:cNvPr id="15" name="object 15"/>
          <p:cNvSpPr txBox="1"/>
          <p:nvPr/>
        </p:nvSpPr>
        <p:spPr>
          <a:xfrm>
            <a:off x="8868473" y="4150391"/>
            <a:ext cx="1853564" cy="1168400"/>
          </a:xfrm>
          <a:prstGeom prst="rect">
            <a:avLst/>
          </a:prstGeom>
        </p:spPr>
        <p:txBody>
          <a:bodyPr vert="horz" wrap="square" lIns="0" tIns="12065" rIns="0" bIns="0" rtlCol="0">
            <a:spAutoFit/>
          </a:bodyPr>
          <a:lstStyle/>
          <a:p>
            <a:pPr marL="12700" marR="5080" indent="-1905" algn="ctr">
              <a:lnSpc>
                <a:spcPct val="100000"/>
              </a:lnSpc>
              <a:spcBef>
                <a:spcPts val="95"/>
              </a:spcBef>
            </a:pPr>
            <a:r>
              <a:rPr sz="2500" spc="-10" dirty="0">
                <a:latin typeface="Caladea"/>
                <a:cs typeface="Caladea"/>
              </a:rPr>
              <a:t>Session  </a:t>
            </a:r>
            <a:r>
              <a:rPr sz="2500" spc="-15" dirty="0">
                <a:latin typeface="Caladea"/>
                <a:cs typeface="Caladea"/>
              </a:rPr>
              <a:t>storage </a:t>
            </a:r>
            <a:r>
              <a:rPr sz="2500" spc="-5" dirty="0">
                <a:latin typeface="Caladea"/>
                <a:cs typeface="Caladea"/>
              </a:rPr>
              <a:t>&amp;  imp</a:t>
            </a:r>
            <a:r>
              <a:rPr sz="2500" spc="-40" dirty="0">
                <a:latin typeface="Caladea"/>
                <a:cs typeface="Caladea"/>
              </a:rPr>
              <a:t>r</a:t>
            </a:r>
            <a:r>
              <a:rPr sz="2500" spc="-50" dirty="0">
                <a:latin typeface="Caladea"/>
                <a:cs typeface="Caladea"/>
              </a:rPr>
              <a:t>ov</a:t>
            </a:r>
            <a:r>
              <a:rPr sz="2500" spc="-5" dirty="0">
                <a:latin typeface="Caladea"/>
                <a:cs typeface="Caladea"/>
              </a:rPr>
              <a:t>em</a:t>
            </a:r>
            <a:r>
              <a:rPr sz="2500" spc="-20" dirty="0">
                <a:latin typeface="Caladea"/>
                <a:cs typeface="Caladea"/>
              </a:rPr>
              <a:t>e</a:t>
            </a:r>
            <a:r>
              <a:rPr sz="2500" spc="-10" dirty="0">
                <a:latin typeface="Caladea"/>
                <a:cs typeface="Caladea"/>
              </a:rPr>
              <a:t>nt</a:t>
            </a:r>
            <a:endParaRPr sz="2500" dirty="0">
              <a:latin typeface="Caladea"/>
              <a:cs typeface="Caladea"/>
            </a:endParaRPr>
          </a:p>
        </p:txBody>
      </p:sp>
      <p:pic>
        <p:nvPicPr>
          <p:cNvPr id="1026" name="Picture 2" descr="What is a URL? - Computer Business Revie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9195" y="1927145"/>
            <a:ext cx="1719024" cy="13646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5"/>
          <a:stretch>
            <a:fillRect/>
          </a:stretch>
        </p:blipFill>
        <p:spPr>
          <a:xfrm>
            <a:off x="3219350" y="3955712"/>
            <a:ext cx="1622948" cy="1557757"/>
          </a:xfrm>
          <a:prstGeom prst="rect">
            <a:avLst/>
          </a:prstGeom>
        </p:spPr>
      </p:pic>
      <p:pic>
        <p:nvPicPr>
          <p:cNvPr id="1028" name="Picture 4" descr="Database symbol Icons PNG - Free PNG and Icons Download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7266" y="1781467"/>
            <a:ext cx="1044499" cy="1443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 Security Icon - Data Security Icon Png , Free Transparent Clipart -  ClipartKe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63560" y="4062868"/>
            <a:ext cx="1135305" cy="13434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rchive, data quality, download success, downloaded, local storage, saved  icon - Download on Iconfinde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22082" y="1812840"/>
            <a:ext cx="1380957" cy="1380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903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66974"/>
          </a:xfrm>
        </p:spPr>
        <p:txBody>
          <a:bodyPr>
            <a:normAutofit/>
          </a:bodyPr>
          <a:lstStyle/>
          <a:p>
            <a:r>
              <a:rPr lang="en-US" sz="3600" dirty="0" smtClean="0">
                <a:solidFill>
                  <a:schemeClr val="accent2">
                    <a:lumMod val="75000"/>
                  </a:schemeClr>
                </a:solidFill>
              </a:rPr>
              <a:t>What is Model ?</a:t>
            </a:r>
            <a:endParaRPr lang="en-US" sz="3600" dirty="0">
              <a:solidFill>
                <a:schemeClr val="accent2">
                  <a:lumMod val="75000"/>
                </a:schemeClr>
              </a:solidFill>
            </a:endParaRPr>
          </a:p>
        </p:txBody>
      </p:sp>
      <p:sp>
        <p:nvSpPr>
          <p:cNvPr id="4" name="Rectangle 3"/>
          <p:cNvSpPr/>
          <p:nvPr/>
        </p:nvSpPr>
        <p:spPr>
          <a:xfrm>
            <a:off x="433892" y="3846016"/>
            <a:ext cx="6096000" cy="2449388"/>
          </a:xfrm>
          <a:prstGeom prst="rect">
            <a:avLst/>
          </a:prstGeom>
        </p:spPr>
        <p:txBody>
          <a:bodyPr>
            <a:spAutoFit/>
          </a:bodyPr>
          <a:lstStyle/>
          <a:p>
            <a:pPr marL="12700">
              <a:lnSpc>
                <a:spcPct val="100000"/>
              </a:lnSpc>
              <a:spcBef>
                <a:spcPts val="100"/>
              </a:spcBef>
            </a:pPr>
            <a:r>
              <a:rPr lang="en-US" spc="-10" dirty="0">
                <a:latin typeface="Arial"/>
                <a:cs typeface="Arial"/>
              </a:rPr>
              <a:t>Model </a:t>
            </a:r>
            <a:r>
              <a:rPr lang="en-US" spc="-5" dirty="0">
                <a:latin typeface="Arial"/>
                <a:cs typeface="Arial"/>
              </a:rPr>
              <a:t>is the </a:t>
            </a:r>
            <a:r>
              <a:rPr lang="en-US" spc="-10" dirty="0">
                <a:latin typeface="Arial"/>
                <a:cs typeface="Arial"/>
              </a:rPr>
              <a:t>data </a:t>
            </a:r>
            <a:r>
              <a:rPr lang="en-US" spc="-5" dirty="0">
                <a:latin typeface="Arial"/>
                <a:cs typeface="Arial"/>
              </a:rPr>
              <a:t>access </a:t>
            </a:r>
            <a:r>
              <a:rPr lang="en-US" spc="-15" dirty="0">
                <a:latin typeface="Arial"/>
                <a:cs typeface="Arial"/>
              </a:rPr>
              <a:t>layer </a:t>
            </a:r>
            <a:r>
              <a:rPr lang="en-US" spc="-10" dirty="0">
                <a:latin typeface="Arial"/>
                <a:cs typeface="Arial"/>
              </a:rPr>
              <a:t>of</a:t>
            </a:r>
            <a:r>
              <a:rPr lang="en-US" spc="35" dirty="0">
                <a:latin typeface="Arial"/>
                <a:cs typeface="Arial"/>
              </a:rPr>
              <a:t> </a:t>
            </a:r>
            <a:r>
              <a:rPr lang="en-US" spc="-10" dirty="0">
                <a:latin typeface="Arial"/>
                <a:cs typeface="Arial"/>
              </a:rPr>
              <a:t>Django.</a:t>
            </a:r>
            <a:endParaRPr lang="en-US" dirty="0">
              <a:latin typeface="Arial"/>
              <a:cs typeface="Arial"/>
            </a:endParaRPr>
          </a:p>
          <a:p>
            <a:pPr>
              <a:lnSpc>
                <a:spcPct val="100000"/>
              </a:lnSpc>
              <a:spcBef>
                <a:spcPts val="35"/>
              </a:spcBef>
            </a:pPr>
            <a:endParaRPr lang="en-US" sz="1750" dirty="0">
              <a:latin typeface="Arial"/>
              <a:cs typeface="Arial"/>
            </a:endParaRPr>
          </a:p>
          <a:p>
            <a:pPr marL="12700" marR="669290">
              <a:lnSpc>
                <a:spcPts val="2010"/>
              </a:lnSpc>
              <a:spcBef>
                <a:spcPts val="5"/>
              </a:spcBef>
            </a:pPr>
            <a:r>
              <a:rPr lang="en-US" dirty="0">
                <a:latin typeface="Arial"/>
                <a:cs typeface="Arial"/>
              </a:rPr>
              <a:t>It </a:t>
            </a:r>
            <a:r>
              <a:rPr lang="en-US" spc="-10" dirty="0">
                <a:latin typeface="Arial"/>
                <a:cs typeface="Arial"/>
              </a:rPr>
              <a:t>gives </a:t>
            </a:r>
            <a:r>
              <a:rPr lang="en-US" dirty="0">
                <a:latin typeface="Arial"/>
                <a:cs typeface="Arial"/>
              </a:rPr>
              <a:t>a </a:t>
            </a:r>
            <a:r>
              <a:rPr lang="en-US" spc="-15" dirty="0">
                <a:latin typeface="Arial"/>
                <a:cs typeface="Arial"/>
              </a:rPr>
              <a:t>way </a:t>
            </a:r>
            <a:r>
              <a:rPr lang="en-US" spc="-5" dirty="0">
                <a:latin typeface="Arial"/>
                <a:cs typeface="Arial"/>
              </a:rPr>
              <a:t>to access </a:t>
            </a:r>
            <a:r>
              <a:rPr lang="en-US" dirty="0">
                <a:latin typeface="Arial"/>
                <a:cs typeface="Arial"/>
              </a:rPr>
              <a:t>it, </a:t>
            </a:r>
            <a:r>
              <a:rPr lang="en-US" spc="-5" dirty="0">
                <a:latin typeface="Arial"/>
                <a:cs typeface="Arial"/>
              </a:rPr>
              <a:t>validate it </a:t>
            </a:r>
            <a:r>
              <a:rPr lang="en-US" spc="-10" dirty="0">
                <a:latin typeface="Arial"/>
                <a:cs typeface="Arial"/>
              </a:rPr>
              <a:t>and describes </a:t>
            </a:r>
            <a:r>
              <a:rPr lang="en-US" spc="-5" dirty="0">
                <a:latin typeface="Arial"/>
                <a:cs typeface="Arial"/>
              </a:rPr>
              <a:t>the  </a:t>
            </a:r>
            <a:r>
              <a:rPr lang="en-US" spc="-10" dirty="0">
                <a:latin typeface="Arial"/>
                <a:cs typeface="Arial"/>
              </a:rPr>
              <a:t>relationships </a:t>
            </a:r>
            <a:r>
              <a:rPr lang="en-US" spc="-15" dirty="0">
                <a:latin typeface="Arial"/>
                <a:cs typeface="Arial"/>
              </a:rPr>
              <a:t>between </a:t>
            </a:r>
            <a:r>
              <a:rPr lang="en-US" spc="-5" dirty="0">
                <a:latin typeface="Arial"/>
                <a:cs typeface="Arial"/>
              </a:rPr>
              <a:t>the</a:t>
            </a:r>
            <a:r>
              <a:rPr lang="en-US" spc="25" dirty="0">
                <a:latin typeface="Arial"/>
                <a:cs typeface="Arial"/>
              </a:rPr>
              <a:t> </a:t>
            </a:r>
            <a:r>
              <a:rPr lang="en-US" spc="-10" dirty="0">
                <a:latin typeface="Arial"/>
                <a:cs typeface="Arial"/>
              </a:rPr>
              <a:t>data.</a:t>
            </a:r>
            <a:endParaRPr lang="en-US" dirty="0">
              <a:latin typeface="Arial"/>
              <a:cs typeface="Arial"/>
            </a:endParaRPr>
          </a:p>
          <a:p>
            <a:pPr>
              <a:lnSpc>
                <a:spcPct val="100000"/>
              </a:lnSpc>
              <a:spcBef>
                <a:spcPts val="25"/>
              </a:spcBef>
            </a:pPr>
            <a:endParaRPr lang="en-US" sz="1550" dirty="0">
              <a:latin typeface="Arial"/>
              <a:cs typeface="Arial"/>
            </a:endParaRPr>
          </a:p>
          <a:p>
            <a:pPr marL="12700">
              <a:lnSpc>
                <a:spcPct val="100000"/>
              </a:lnSpc>
            </a:pPr>
            <a:r>
              <a:rPr lang="en-US" dirty="0">
                <a:latin typeface="Arial"/>
                <a:cs typeface="Arial"/>
              </a:rPr>
              <a:t>It </a:t>
            </a:r>
            <a:r>
              <a:rPr lang="en-US" spc="-5" dirty="0">
                <a:latin typeface="Arial"/>
                <a:cs typeface="Arial"/>
              </a:rPr>
              <a:t>maps </a:t>
            </a:r>
            <a:r>
              <a:rPr lang="en-US" dirty="0">
                <a:latin typeface="Arial"/>
                <a:cs typeface="Arial"/>
              </a:rPr>
              <a:t>a </a:t>
            </a:r>
            <a:r>
              <a:rPr lang="en-US" spc="-5" dirty="0">
                <a:latin typeface="Arial"/>
                <a:cs typeface="Arial"/>
              </a:rPr>
              <a:t>single </a:t>
            </a:r>
            <a:r>
              <a:rPr lang="en-US" spc="-10" dirty="0">
                <a:latin typeface="Arial"/>
                <a:cs typeface="Arial"/>
              </a:rPr>
              <a:t>database </a:t>
            </a:r>
            <a:r>
              <a:rPr lang="en-US" spc="-5" dirty="0">
                <a:latin typeface="Arial"/>
                <a:cs typeface="Arial"/>
              </a:rPr>
              <a:t>table </a:t>
            </a:r>
            <a:r>
              <a:rPr lang="en-US" dirty="0">
                <a:latin typeface="Arial"/>
                <a:cs typeface="Arial"/>
              </a:rPr>
              <a:t>to a </a:t>
            </a:r>
            <a:r>
              <a:rPr lang="en-US" spc="-10" dirty="0">
                <a:latin typeface="Arial"/>
                <a:cs typeface="Arial"/>
              </a:rPr>
              <a:t>python</a:t>
            </a:r>
            <a:r>
              <a:rPr lang="en-US" spc="-20" dirty="0">
                <a:latin typeface="Arial"/>
                <a:cs typeface="Arial"/>
              </a:rPr>
              <a:t> </a:t>
            </a:r>
            <a:r>
              <a:rPr lang="en-US" spc="-10" dirty="0">
                <a:latin typeface="Arial"/>
                <a:cs typeface="Arial"/>
              </a:rPr>
              <a:t>class.</a:t>
            </a:r>
            <a:endParaRPr lang="en-US" dirty="0">
              <a:latin typeface="Arial"/>
              <a:cs typeface="Arial"/>
            </a:endParaRPr>
          </a:p>
          <a:p>
            <a:pPr>
              <a:lnSpc>
                <a:spcPct val="100000"/>
              </a:lnSpc>
              <a:spcBef>
                <a:spcPts val="30"/>
              </a:spcBef>
            </a:pPr>
            <a:endParaRPr lang="en-US" sz="1750" dirty="0">
              <a:latin typeface="Arial"/>
              <a:cs typeface="Arial"/>
            </a:endParaRPr>
          </a:p>
          <a:p>
            <a:pPr marL="12700" marR="5080">
              <a:lnSpc>
                <a:spcPts val="2010"/>
              </a:lnSpc>
            </a:pPr>
            <a:r>
              <a:rPr lang="en-US" dirty="0">
                <a:latin typeface="Arial"/>
                <a:cs typeface="Arial"/>
              </a:rPr>
              <a:t>It </a:t>
            </a:r>
            <a:r>
              <a:rPr lang="en-US" spc="-10" dirty="0">
                <a:latin typeface="Arial"/>
                <a:cs typeface="Arial"/>
              </a:rPr>
              <a:t>handles </a:t>
            </a:r>
            <a:r>
              <a:rPr lang="en-US" spc="-5" dirty="0">
                <a:latin typeface="Arial"/>
                <a:cs typeface="Arial"/>
              </a:rPr>
              <a:t>the inconsistency of SQL across </a:t>
            </a:r>
            <a:r>
              <a:rPr lang="en-US" spc="-10" dirty="0">
                <a:latin typeface="Arial"/>
                <a:cs typeface="Arial"/>
              </a:rPr>
              <a:t>different database  </a:t>
            </a:r>
            <a:r>
              <a:rPr lang="en-US" spc="-5" dirty="0">
                <a:latin typeface="Arial"/>
                <a:cs typeface="Arial"/>
              </a:rPr>
              <a:t>platforms.</a:t>
            </a:r>
            <a:endParaRPr lang="en-US" dirty="0">
              <a:latin typeface="Arial"/>
              <a:cs typeface="Arial"/>
            </a:endParaRPr>
          </a:p>
        </p:txBody>
      </p:sp>
      <p:sp>
        <p:nvSpPr>
          <p:cNvPr id="5" name="Rectangle 4"/>
          <p:cNvSpPr/>
          <p:nvPr/>
        </p:nvSpPr>
        <p:spPr>
          <a:xfrm>
            <a:off x="6529892" y="3462951"/>
            <a:ext cx="8563087" cy="3094886"/>
          </a:xfrm>
          <a:prstGeom prst="rect">
            <a:avLst/>
          </a:prstGeom>
        </p:spPr>
        <p:txBody>
          <a:bodyPr wrap="square">
            <a:spAutoFit/>
          </a:bodyPr>
          <a:lstStyle/>
          <a:p>
            <a:pPr marL="12700" marR="5080">
              <a:lnSpc>
                <a:spcPts val="2010"/>
              </a:lnSpc>
              <a:spcBef>
                <a:spcPts val="290"/>
              </a:spcBef>
            </a:pPr>
            <a:r>
              <a:rPr lang="en-US" sz="1400" spc="-5" dirty="0">
                <a:latin typeface="Arial"/>
                <a:cs typeface="Arial"/>
              </a:rPr>
              <a:t>Each model is </a:t>
            </a:r>
            <a:r>
              <a:rPr lang="en-US" sz="1400" dirty="0">
                <a:latin typeface="Arial"/>
                <a:cs typeface="Arial"/>
              </a:rPr>
              <a:t>a </a:t>
            </a:r>
            <a:r>
              <a:rPr lang="en-US" sz="1400" spc="-10" dirty="0">
                <a:latin typeface="Arial"/>
                <a:cs typeface="Arial"/>
              </a:rPr>
              <a:t>Python </a:t>
            </a:r>
            <a:r>
              <a:rPr lang="en-US" sz="1400" spc="-5" dirty="0">
                <a:latin typeface="Arial"/>
                <a:cs typeface="Arial"/>
              </a:rPr>
              <a:t>class </a:t>
            </a:r>
            <a:r>
              <a:rPr lang="en-US" sz="1400" spc="-10" dirty="0">
                <a:latin typeface="Arial"/>
                <a:cs typeface="Arial"/>
              </a:rPr>
              <a:t>that inherit Django </a:t>
            </a:r>
            <a:endParaRPr lang="en-US" sz="1400" spc="-10" dirty="0" smtClean="0">
              <a:latin typeface="Arial"/>
              <a:cs typeface="Arial"/>
            </a:endParaRPr>
          </a:p>
          <a:p>
            <a:pPr marL="12700" marR="5080">
              <a:lnSpc>
                <a:spcPts val="2010"/>
              </a:lnSpc>
              <a:spcBef>
                <a:spcPts val="290"/>
              </a:spcBef>
            </a:pPr>
            <a:r>
              <a:rPr lang="en-US" sz="1400" spc="-5" dirty="0" smtClean="0">
                <a:latin typeface="Arial"/>
                <a:cs typeface="Arial"/>
              </a:rPr>
              <a:t>model </a:t>
            </a:r>
            <a:r>
              <a:rPr lang="en-US" sz="1400" spc="-5" dirty="0">
                <a:latin typeface="Arial"/>
                <a:cs typeface="Arial"/>
              </a:rPr>
              <a:t>class  “</a:t>
            </a:r>
            <a:r>
              <a:rPr lang="en-US" sz="1400" b="1" spc="-5" dirty="0">
                <a:latin typeface="Arial"/>
                <a:cs typeface="Arial"/>
              </a:rPr>
              <a:t>django.db.models.Model</a:t>
            </a:r>
            <a:r>
              <a:rPr lang="en-US" sz="1400" spc="-5" dirty="0">
                <a:latin typeface="Arial"/>
                <a:cs typeface="Arial"/>
              </a:rPr>
              <a:t>”</a:t>
            </a:r>
            <a:endParaRPr lang="en-US" sz="1400" dirty="0">
              <a:latin typeface="Arial"/>
              <a:cs typeface="Arial"/>
            </a:endParaRPr>
          </a:p>
          <a:p>
            <a:pPr>
              <a:lnSpc>
                <a:spcPct val="100000"/>
              </a:lnSpc>
              <a:spcBef>
                <a:spcPts val="35"/>
              </a:spcBef>
            </a:pPr>
            <a:endParaRPr lang="en-US" sz="1400" dirty="0">
              <a:latin typeface="Arial"/>
              <a:cs typeface="Arial"/>
            </a:endParaRPr>
          </a:p>
          <a:p>
            <a:pPr marL="12700">
              <a:lnSpc>
                <a:spcPct val="100000"/>
              </a:lnSpc>
            </a:pPr>
            <a:r>
              <a:rPr lang="en-US" sz="1400" spc="-5" dirty="0">
                <a:latin typeface="Arial"/>
                <a:cs typeface="Arial"/>
              </a:rPr>
              <a:t>Each attribute </a:t>
            </a:r>
            <a:r>
              <a:rPr lang="en-US" sz="1400" spc="-10" dirty="0">
                <a:latin typeface="Arial"/>
                <a:cs typeface="Arial"/>
              </a:rPr>
              <a:t>of </a:t>
            </a:r>
            <a:r>
              <a:rPr lang="en-US" sz="1400" spc="-5" dirty="0">
                <a:latin typeface="Arial"/>
                <a:cs typeface="Arial"/>
              </a:rPr>
              <a:t>the model represents </a:t>
            </a:r>
            <a:r>
              <a:rPr lang="en-US" sz="1400" dirty="0">
                <a:latin typeface="Arial"/>
                <a:cs typeface="Arial"/>
              </a:rPr>
              <a:t>a </a:t>
            </a:r>
            <a:r>
              <a:rPr lang="en-US" sz="1400" spc="-10" dirty="0">
                <a:latin typeface="Arial"/>
                <a:cs typeface="Arial"/>
              </a:rPr>
              <a:t>database </a:t>
            </a:r>
            <a:endParaRPr lang="en-US" sz="1400" spc="-10" dirty="0" smtClean="0">
              <a:latin typeface="Arial"/>
              <a:cs typeface="Arial"/>
            </a:endParaRPr>
          </a:p>
          <a:p>
            <a:pPr marL="12700">
              <a:lnSpc>
                <a:spcPct val="100000"/>
              </a:lnSpc>
            </a:pPr>
            <a:r>
              <a:rPr lang="en-US" sz="1400" spc="-5" dirty="0" smtClean="0">
                <a:latin typeface="Arial"/>
                <a:cs typeface="Arial"/>
              </a:rPr>
              <a:t>field</a:t>
            </a:r>
            <a:r>
              <a:rPr lang="en-US" sz="1400" spc="-5" dirty="0">
                <a:latin typeface="Arial"/>
                <a:cs typeface="Arial"/>
              </a:rPr>
              <a:t>.</a:t>
            </a:r>
            <a:endParaRPr lang="en-US" sz="1400" dirty="0">
              <a:latin typeface="Arial"/>
              <a:cs typeface="Arial"/>
            </a:endParaRPr>
          </a:p>
          <a:p>
            <a:pPr>
              <a:lnSpc>
                <a:spcPct val="100000"/>
              </a:lnSpc>
              <a:spcBef>
                <a:spcPts val="10"/>
              </a:spcBef>
            </a:pPr>
            <a:endParaRPr lang="en-US" sz="1400" dirty="0">
              <a:latin typeface="Arial"/>
              <a:cs typeface="Arial"/>
            </a:endParaRPr>
          </a:p>
          <a:p>
            <a:pPr marL="12700">
              <a:lnSpc>
                <a:spcPct val="100000"/>
              </a:lnSpc>
            </a:pPr>
            <a:r>
              <a:rPr lang="en-US" sz="1400" b="1" spc="-5" dirty="0">
                <a:latin typeface="Arial"/>
                <a:cs typeface="Arial"/>
              </a:rPr>
              <a:t>e.g.:</a:t>
            </a:r>
            <a:endParaRPr lang="en-US" sz="1400" dirty="0">
              <a:latin typeface="Arial"/>
              <a:cs typeface="Arial"/>
            </a:endParaRPr>
          </a:p>
          <a:p>
            <a:pPr marL="12700" marR="3143250"/>
            <a:r>
              <a:rPr lang="en-US" sz="1400" dirty="0">
                <a:latin typeface="Arial"/>
                <a:cs typeface="Arial"/>
              </a:rPr>
              <a:t>from </a:t>
            </a:r>
            <a:r>
              <a:rPr lang="en-US" sz="1400" spc="-10" dirty="0">
                <a:latin typeface="Arial"/>
                <a:cs typeface="Arial"/>
              </a:rPr>
              <a:t>django.db </a:t>
            </a:r>
            <a:r>
              <a:rPr lang="en-US" sz="1400" spc="-5" dirty="0" smtClean="0">
                <a:latin typeface="Arial"/>
                <a:cs typeface="Arial"/>
              </a:rPr>
              <a:t>import models</a:t>
            </a:r>
          </a:p>
          <a:p>
            <a:pPr marL="12700" marR="3143250"/>
            <a:r>
              <a:rPr lang="en-US" sz="1400" spc="-5" dirty="0" smtClean="0">
                <a:latin typeface="Arial"/>
                <a:cs typeface="Arial"/>
              </a:rPr>
              <a:t>Class </a:t>
            </a:r>
            <a:r>
              <a:rPr lang="en-US" sz="1400" spc="-20" dirty="0" smtClean="0">
                <a:latin typeface="Arial"/>
                <a:cs typeface="Arial"/>
              </a:rPr>
              <a:t>user_profiles </a:t>
            </a:r>
            <a:r>
              <a:rPr lang="en-US" sz="1400" spc="-10" dirty="0" smtClean="0">
                <a:latin typeface="Arial"/>
                <a:cs typeface="Arial"/>
              </a:rPr>
              <a:t>(models.Model):</a:t>
            </a:r>
          </a:p>
          <a:p>
            <a:pPr marL="12700" marR="3143250"/>
            <a:r>
              <a:rPr lang="en-US" sz="1400" spc="-10" dirty="0" smtClean="0">
                <a:latin typeface="Arial"/>
                <a:cs typeface="Arial"/>
              </a:rPr>
              <a:t>    user_name = models.CharField(max_length=30)</a:t>
            </a:r>
          </a:p>
          <a:p>
            <a:pPr marL="12700" marR="3143250"/>
            <a:r>
              <a:rPr lang="en-US" sz="1400" spc="-10" dirty="0">
                <a:latin typeface="Arial"/>
                <a:cs typeface="Arial"/>
              </a:rPr>
              <a:t> </a:t>
            </a:r>
            <a:r>
              <a:rPr lang="en-US" sz="1400" spc="-10" dirty="0" smtClean="0">
                <a:latin typeface="Arial"/>
                <a:cs typeface="Arial"/>
              </a:rPr>
              <a:t>   f</a:t>
            </a:r>
            <a:r>
              <a:rPr lang="en-US" sz="1400" spc="-5" dirty="0" smtClean="0">
                <a:latin typeface="Arial"/>
                <a:cs typeface="Arial"/>
              </a:rPr>
              <a:t>irst_name </a:t>
            </a:r>
            <a:r>
              <a:rPr lang="en-US" sz="1400" dirty="0">
                <a:latin typeface="Arial"/>
                <a:cs typeface="Arial"/>
              </a:rPr>
              <a:t>=</a:t>
            </a:r>
            <a:r>
              <a:rPr lang="en-US" sz="1400" spc="10" dirty="0">
                <a:latin typeface="Arial"/>
                <a:cs typeface="Arial"/>
              </a:rPr>
              <a:t> </a:t>
            </a:r>
            <a:r>
              <a:rPr lang="en-US" sz="1400" spc="-10" dirty="0">
                <a:latin typeface="Arial"/>
                <a:cs typeface="Arial"/>
              </a:rPr>
              <a:t>models.CharField</a:t>
            </a:r>
            <a:r>
              <a:rPr lang="en-US" sz="1400" spc="-10" dirty="0" smtClean="0">
                <a:latin typeface="Arial"/>
                <a:cs typeface="Arial"/>
              </a:rPr>
              <a:t>( max_length=30</a:t>
            </a:r>
            <a:r>
              <a:rPr lang="en-US" sz="1400" spc="-10" dirty="0">
                <a:latin typeface="Arial"/>
                <a:cs typeface="Arial"/>
              </a:rPr>
              <a:t>)</a:t>
            </a:r>
            <a:endParaRPr lang="en-US" sz="1400" dirty="0">
              <a:latin typeface="Arial"/>
              <a:cs typeface="Arial"/>
            </a:endParaRPr>
          </a:p>
          <a:p>
            <a:pPr marL="268605">
              <a:lnSpc>
                <a:spcPts val="2085"/>
              </a:lnSpc>
            </a:pPr>
            <a:r>
              <a:rPr lang="en-US" sz="1400" spc="-5" dirty="0">
                <a:latin typeface="Arial"/>
                <a:cs typeface="Arial"/>
              </a:rPr>
              <a:t>last_name </a:t>
            </a:r>
            <a:r>
              <a:rPr lang="en-US" sz="1400" dirty="0">
                <a:latin typeface="Arial"/>
                <a:cs typeface="Arial"/>
              </a:rPr>
              <a:t>=</a:t>
            </a:r>
            <a:r>
              <a:rPr lang="en-US" sz="1400" spc="5" dirty="0">
                <a:latin typeface="Arial"/>
                <a:cs typeface="Arial"/>
              </a:rPr>
              <a:t> </a:t>
            </a:r>
            <a:r>
              <a:rPr lang="en-US" sz="1400" spc="-10" dirty="0">
                <a:latin typeface="Arial"/>
                <a:cs typeface="Arial"/>
              </a:rPr>
              <a:t>models.CharField</a:t>
            </a:r>
            <a:r>
              <a:rPr lang="en-US" sz="1400" spc="-10" dirty="0" smtClean="0">
                <a:latin typeface="Arial"/>
                <a:cs typeface="Arial"/>
              </a:rPr>
              <a:t>( max_length=30)</a:t>
            </a:r>
          </a:p>
          <a:p>
            <a:pPr marL="268605">
              <a:lnSpc>
                <a:spcPts val="2085"/>
              </a:lnSpc>
            </a:pPr>
            <a:r>
              <a:rPr lang="en-US" sz="1400" spc="-10" dirty="0" smtClean="0">
                <a:latin typeface="Arial"/>
                <a:cs typeface="Arial"/>
              </a:rPr>
              <a:t>Email = models.EmailFiled(max_length = 80)</a:t>
            </a:r>
            <a:endParaRPr lang="en-US" sz="1400" dirty="0">
              <a:latin typeface="Arial"/>
              <a:cs typeface="Arial"/>
            </a:endParaRPr>
          </a:p>
        </p:txBody>
      </p:sp>
      <p:sp>
        <p:nvSpPr>
          <p:cNvPr id="6" name="Rounded Rectangle 5"/>
          <p:cNvSpPr/>
          <p:nvPr/>
        </p:nvSpPr>
        <p:spPr>
          <a:xfrm>
            <a:off x="189156" y="3668358"/>
            <a:ext cx="5665695" cy="2990626"/>
          </a:xfrm>
          <a:prstGeom prst="round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133204" y="3410174"/>
            <a:ext cx="5848575" cy="334154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django models emailfiel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766" y="629476"/>
            <a:ext cx="4107695" cy="2998619"/>
          </a:xfrm>
          <a:prstGeom prst="rect">
            <a:avLst/>
          </a:prstGeom>
          <a:noFill/>
          <a:extLst>
            <a:ext uri="{909E8E84-426E-40DD-AFC4-6F175D3DCCD1}">
              <a14:hiddenFill xmlns:a14="http://schemas.microsoft.com/office/drawing/2010/main">
                <a:solidFill>
                  <a:srgbClr val="FFFFFF"/>
                </a:solidFill>
              </a14:hiddenFill>
            </a:ext>
          </a:extLst>
        </p:spPr>
      </p:pic>
      <p:sp>
        <p:nvSpPr>
          <p:cNvPr id="9" name="object 7"/>
          <p:cNvSpPr txBox="1"/>
          <p:nvPr/>
        </p:nvSpPr>
        <p:spPr>
          <a:xfrm>
            <a:off x="5353149" y="364820"/>
            <a:ext cx="6838851" cy="2894382"/>
          </a:xfrm>
          <a:prstGeom prst="rect">
            <a:avLst/>
          </a:prstGeom>
        </p:spPr>
        <p:txBody>
          <a:bodyPr vert="horz" wrap="square" lIns="0" tIns="36830" rIns="0" bIns="0" rtlCol="0">
            <a:spAutoFit/>
          </a:bodyPr>
          <a:lstStyle/>
          <a:p>
            <a:pPr marL="12700" marR="32384">
              <a:lnSpc>
                <a:spcPts val="2010"/>
              </a:lnSpc>
              <a:spcBef>
                <a:spcPts val="290"/>
              </a:spcBef>
            </a:pPr>
            <a:r>
              <a:rPr sz="1400" spc="-5" dirty="0">
                <a:latin typeface="Arial"/>
                <a:cs typeface="Arial"/>
              </a:rPr>
              <a:t>Fields are specified </a:t>
            </a:r>
            <a:r>
              <a:rPr sz="1400" spc="-10" dirty="0">
                <a:latin typeface="Arial"/>
                <a:cs typeface="Arial"/>
              </a:rPr>
              <a:t>by </a:t>
            </a:r>
            <a:r>
              <a:rPr sz="1400" spc="-5" dirty="0">
                <a:latin typeface="Arial"/>
                <a:cs typeface="Arial"/>
              </a:rPr>
              <a:t>class </a:t>
            </a:r>
            <a:r>
              <a:rPr sz="1400" spc="-10" dirty="0">
                <a:latin typeface="Arial"/>
                <a:cs typeface="Arial"/>
              </a:rPr>
              <a:t>attributes </a:t>
            </a:r>
            <a:r>
              <a:rPr sz="1400" spc="-15" dirty="0">
                <a:latin typeface="Arial"/>
                <a:cs typeface="Arial"/>
              </a:rPr>
              <a:t>which </a:t>
            </a:r>
            <a:r>
              <a:rPr sz="1400" spc="-5" dirty="0">
                <a:latin typeface="Arial"/>
                <a:cs typeface="Arial"/>
              </a:rPr>
              <a:t>represents </a:t>
            </a:r>
            <a:r>
              <a:rPr sz="1400" spc="-10" dirty="0">
                <a:latin typeface="Arial"/>
                <a:cs typeface="Arial"/>
              </a:rPr>
              <a:t>columns </a:t>
            </a:r>
            <a:r>
              <a:rPr sz="1400" spc="-5" dirty="0">
                <a:latin typeface="Arial"/>
                <a:cs typeface="Arial"/>
              </a:rPr>
              <a:t>in  the </a:t>
            </a:r>
            <a:r>
              <a:rPr sz="1400" spc="-10" dirty="0">
                <a:latin typeface="Arial"/>
                <a:cs typeface="Arial"/>
              </a:rPr>
              <a:t>database table(Model).</a:t>
            </a:r>
            <a:endParaRPr sz="1400" dirty="0">
              <a:latin typeface="Arial"/>
              <a:cs typeface="Arial"/>
            </a:endParaRPr>
          </a:p>
          <a:p>
            <a:pPr>
              <a:lnSpc>
                <a:spcPct val="100000"/>
              </a:lnSpc>
              <a:spcBef>
                <a:spcPts val="45"/>
              </a:spcBef>
            </a:pPr>
            <a:endParaRPr sz="1400" dirty="0">
              <a:latin typeface="Arial"/>
              <a:cs typeface="Arial"/>
            </a:endParaRPr>
          </a:p>
          <a:p>
            <a:pPr marL="12700" marR="5080">
              <a:lnSpc>
                <a:spcPts val="2010"/>
              </a:lnSpc>
            </a:pPr>
            <a:r>
              <a:rPr sz="1400" spc="-5" dirty="0">
                <a:latin typeface="Arial"/>
                <a:cs typeface="Arial"/>
              </a:rPr>
              <a:t>Each </a:t>
            </a:r>
            <a:r>
              <a:rPr sz="1400" spc="-10" dirty="0">
                <a:latin typeface="Arial"/>
                <a:cs typeface="Arial"/>
              </a:rPr>
              <a:t>field </a:t>
            </a:r>
            <a:r>
              <a:rPr sz="1400" spc="-5" dirty="0">
                <a:latin typeface="Arial"/>
                <a:cs typeface="Arial"/>
              </a:rPr>
              <a:t>in model class should </a:t>
            </a:r>
            <a:r>
              <a:rPr sz="1400" spc="-10" dirty="0">
                <a:latin typeface="Arial"/>
                <a:cs typeface="Arial"/>
              </a:rPr>
              <a:t>be </a:t>
            </a:r>
            <a:r>
              <a:rPr sz="1400" spc="-5" dirty="0">
                <a:latin typeface="Arial"/>
                <a:cs typeface="Arial"/>
              </a:rPr>
              <a:t>an instance </a:t>
            </a:r>
            <a:r>
              <a:rPr sz="1400" spc="-10" dirty="0">
                <a:latin typeface="Arial"/>
                <a:cs typeface="Arial"/>
              </a:rPr>
              <a:t>of appropriate Field  </a:t>
            </a:r>
            <a:r>
              <a:rPr sz="1400" spc="-5" dirty="0">
                <a:latin typeface="Arial"/>
                <a:cs typeface="Arial"/>
              </a:rPr>
              <a:t>class </a:t>
            </a:r>
            <a:r>
              <a:rPr sz="1400" spc="-10" dirty="0">
                <a:latin typeface="Arial"/>
                <a:cs typeface="Arial"/>
              </a:rPr>
              <a:t>(which </a:t>
            </a:r>
            <a:r>
              <a:rPr sz="1400" spc="-5" dirty="0">
                <a:latin typeface="Arial"/>
                <a:cs typeface="Arial"/>
              </a:rPr>
              <a:t>is an </a:t>
            </a:r>
            <a:r>
              <a:rPr sz="1400" spc="-10" dirty="0">
                <a:latin typeface="Arial"/>
                <a:cs typeface="Arial"/>
              </a:rPr>
              <a:t>abstact</a:t>
            </a:r>
            <a:r>
              <a:rPr sz="1400" spc="5" dirty="0">
                <a:latin typeface="Arial"/>
                <a:cs typeface="Arial"/>
              </a:rPr>
              <a:t> </a:t>
            </a:r>
            <a:r>
              <a:rPr sz="1400" spc="-5" dirty="0">
                <a:latin typeface="Arial"/>
                <a:cs typeface="Arial"/>
              </a:rPr>
              <a:t>class).</a:t>
            </a:r>
            <a:endParaRPr sz="1400" dirty="0">
              <a:latin typeface="Arial"/>
              <a:cs typeface="Arial"/>
            </a:endParaRPr>
          </a:p>
          <a:p>
            <a:pPr>
              <a:lnSpc>
                <a:spcPct val="100000"/>
              </a:lnSpc>
              <a:spcBef>
                <a:spcPts val="25"/>
              </a:spcBef>
            </a:pPr>
            <a:endParaRPr sz="1400" dirty="0">
              <a:latin typeface="Arial"/>
              <a:cs typeface="Arial"/>
            </a:endParaRPr>
          </a:p>
          <a:p>
            <a:pPr marL="12700">
              <a:lnSpc>
                <a:spcPct val="100000"/>
              </a:lnSpc>
            </a:pPr>
            <a:r>
              <a:rPr sz="1400" spc="-5" dirty="0">
                <a:latin typeface="Arial"/>
                <a:cs typeface="Arial"/>
              </a:rPr>
              <a:t>These are the </a:t>
            </a:r>
            <a:r>
              <a:rPr sz="1400" spc="-10" dirty="0">
                <a:latin typeface="Arial"/>
                <a:cs typeface="Arial"/>
              </a:rPr>
              <a:t>things </a:t>
            </a:r>
            <a:r>
              <a:rPr sz="1400" spc="-5" dirty="0">
                <a:latin typeface="Arial"/>
                <a:cs typeface="Arial"/>
              </a:rPr>
              <a:t>to </a:t>
            </a:r>
            <a:r>
              <a:rPr sz="1400" spc="-10" dirty="0">
                <a:latin typeface="Arial"/>
                <a:cs typeface="Arial"/>
              </a:rPr>
              <a:t>know </a:t>
            </a:r>
            <a:r>
              <a:rPr sz="1400" spc="-5" dirty="0">
                <a:latin typeface="Arial"/>
                <a:cs typeface="Arial"/>
              </a:rPr>
              <a:t>for creating </a:t>
            </a:r>
            <a:r>
              <a:rPr sz="1400" spc="-10" dirty="0">
                <a:latin typeface="Arial"/>
                <a:cs typeface="Arial"/>
              </a:rPr>
              <a:t>Model</a:t>
            </a:r>
            <a:r>
              <a:rPr sz="1400" spc="-25" dirty="0">
                <a:latin typeface="Arial"/>
                <a:cs typeface="Arial"/>
              </a:rPr>
              <a:t> </a:t>
            </a:r>
            <a:r>
              <a:rPr sz="1400" spc="-10" dirty="0">
                <a:latin typeface="Arial"/>
                <a:cs typeface="Arial"/>
              </a:rPr>
              <a:t>Fields.</a:t>
            </a:r>
            <a:endParaRPr sz="1400" dirty="0">
              <a:latin typeface="Arial"/>
              <a:cs typeface="Arial"/>
            </a:endParaRPr>
          </a:p>
          <a:p>
            <a:pPr>
              <a:lnSpc>
                <a:spcPct val="100000"/>
              </a:lnSpc>
              <a:spcBef>
                <a:spcPts val="5"/>
              </a:spcBef>
            </a:pPr>
            <a:endParaRPr sz="1400" dirty="0">
              <a:latin typeface="Arial"/>
              <a:cs typeface="Arial"/>
            </a:endParaRPr>
          </a:p>
          <a:p>
            <a:pPr marL="461009" marR="5223510">
              <a:lnSpc>
                <a:spcPct val="149700"/>
              </a:lnSpc>
            </a:pPr>
            <a:r>
              <a:rPr sz="1400" spc="-150" dirty="0">
                <a:latin typeface="Arial Black"/>
                <a:cs typeface="Arial Black"/>
              </a:rPr>
              <a:t>Field </a:t>
            </a:r>
            <a:r>
              <a:rPr sz="1400" spc="-170" dirty="0">
                <a:latin typeface="Arial Black"/>
                <a:cs typeface="Arial Black"/>
              </a:rPr>
              <a:t>Types  </a:t>
            </a:r>
            <a:r>
              <a:rPr sz="1400" spc="-150" dirty="0">
                <a:latin typeface="Arial Black"/>
                <a:cs typeface="Arial Black"/>
              </a:rPr>
              <a:t>Field </a:t>
            </a:r>
            <a:r>
              <a:rPr sz="1400" spc="-170" dirty="0">
                <a:latin typeface="Arial Black"/>
                <a:cs typeface="Arial Black"/>
              </a:rPr>
              <a:t>Options  </a:t>
            </a:r>
            <a:r>
              <a:rPr sz="1400" spc="-90" dirty="0">
                <a:latin typeface="Arial Black"/>
                <a:cs typeface="Arial Black"/>
              </a:rPr>
              <a:t>R</a:t>
            </a:r>
            <a:r>
              <a:rPr sz="1400" spc="-170" dirty="0">
                <a:latin typeface="Arial Black"/>
                <a:cs typeface="Arial Black"/>
              </a:rPr>
              <a:t>e</a:t>
            </a:r>
            <a:r>
              <a:rPr sz="1400" spc="-165" dirty="0">
                <a:latin typeface="Arial Black"/>
                <a:cs typeface="Arial Black"/>
              </a:rPr>
              <a:t>l</a:t>
            </a:r>
            <a:r>
              <a:rPr sz="1400" spc="-170" dirty="0">
                <a:latin typeface="Arial Black"/>
                <a:cs typeface="Arial Black"/>
              </a:rPr>
              <a:t>a</a:t>
            </a:r>
            <a:r>
              <a:rPr sz="1400" spc="-250" dirty="0">
                <a:latin typeface="Arial Black"/>
                <a:cs typeface="Arial Black"/>
              </a:rPr>
              <a:t>t</a:t>
            </a:r>
            <a:r>
              <a:rPr sz="1400" spc="-165" dirty="0">
                <a:latin typeface="Arial Black"/>
                <a:cs typeface="Arial Black"/>
              </a:rPr>
              <a:t>i</a:t>
            </a:r>
            <a:r>
              <a:rPr sz="1400" spc="-175" dirty="0">
                <a:latin typeface="Arial Black"/>
                <a:cs typeface="Arial Black"/>
              </a:rPr>
              <a:t>o</a:t>
            </a:r>
            <a:r>
              <a:rPr sz="1400" spc="-160" dirty="0">
                <a:latin typeface="Arial Black"/>
                <a:cs typeface="Arial Black"/>
              </a:rPr>
              <a:t>n</a:t>
            </a:r>
            <a:r>
              <a:rPr sz="1400" spc="-170" dirty="0">
                <a:latin typeface="Arial Black"/>
                <a:cs typeface="Arial Black"/>
              </a:rPr>
              <a:t>sh</a:t>
            </a:r>
            <a:r>
              <a:rPr sz="1400" spc="-165" dirty="0">
                <a:latin typeface="Arial Black"/>
                <a:cs typeface="Arial Black"/>
              </a:rPr>
              <a:t>i</a:t>
            </a:r>
            <a:r>
              <a:rPr sz="1400" spc="-170" dirty="0">
                <a:latin typeface="Arial Black"/>
                <a:cs typeface="Arial Black"/>
              </a:rPr>
              <a:t>ps</a:t>
            </a:r>
            <a:endParaRPr sz="1400" dirty="0">
              <a:latin typeface="Arial Black"/>
              <a:cs typeface="Arial Black"/>
            </a:endParaRPr>
          </a:p>
        </p:txBody>
      </p:sp>
      <p:sp>
        <p:nvSpPr>
          <p:cNvPr id="8" name="Rounded Rectangle 7"/>
          <p:cNvSpPr/>
          <p:nvPr/>
        </p:nvSpPr>
        <p:spPr>
          <a:xfrm>
            <a:off x="5142155" y="268941"/>
            <a:ext cx="6960198" cy="2990261"/>
          </a:xfrm>
          <a:prstGeom prst="round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447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63607" y="1075937"/>
            <a:ext cx="5817646" cy="5037276"/>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Django </a:t>
            </a:r>
            <a:r>
              <a:rPr sz="1800" spc="-5" dirty="0">
                <a:latin typeface="Arial"/>
                <a:cs typeface="Arial"/>
              </a:rPr>
              <a:t>uses </a:t>
            </a:r>
            <a:r>
              <a:rPr sz="1800" spc="-10" dirty="0">
                <a:latin typeface="Arial"/>
                <a:cs typeface="Arial"/>
              </a:rPr>
              <a:t>Field </a:t>
            </a:r>
            <a:r>
              <a:rPr sz="1800" spc="-5" dirty="0">
                <a:latin typeface="Arial"/>
                <a:cs typeface="Arial"/>
              </a:rPr>
              <a:t>Class Type </a:t>
            </a:r>
            <a:r>
              <a:rPr sz="1800" dirty="0">
                <a:latin typeface="Arial"/>
                <a:cs typeface="Arial"/>
              </a:rPr>
              <a:t>to </a:t>
            </a:r>
            <a:r>
              <a:rPr sz="1800" spc="-10" dirty="0">
                <a:latin typeface="Arial"/>
                <a:cs typeface="Arial"/>
              </a:rPr>
              <a:t>determine </a:t>
            </a:r>
            <a:r>
              <a:rPr sz="1800" spc="-5" dirty="0">
                <a:latin typeface="Arial"/>
                <a:cs typeface="Arial"/>
              </a:rPr>
              <a:t>the table column</a:t>
            </a:r>
            <a:r>
              <a:rPr sz="1800" spc="5" dirty="0">
                <a:latin typeface="Arial"/>
                <a:cs typeface="Arial"/>
              </a:rPr>
              <a:t> </a:t>
            </a:r>
            <a:r>
              <a:rPr sz="1800" spc="-10" dirty="0">
                <a:latin typeface="Arial"/>
                <a:cs typeface="Arial"/>
              </a:rPr>
              <a:t>type.</a:t>
            </a:r>
            <a:endParaRPr sz="1800" dirty="0">
              <a:latin typeface="Arial"/>
              <a:cs typeface="Arial"/>
            </a:endParaRPr>
          </a:p>
          <a:p>
            <a:pPr>
              <a:lnSpc>
                <a:spcPct val="100000"/>
              </a:lnSpc>
              <a:spcBef>
                <a:spcPts val="45"/>
              </a:spcBef>
            </a:pPr>
            <a:endParaRPr sz="1750" dirty="0">
              <a:latin typeface="Arial"/>
              <a:cs typeface="Arial"/>
            </a:endParaRPr>
          </a:p>
          <a:p>
            <a:pPr marL="12700" marR="716915">
              <a:lnSpc>
                <a:spcPts val="2000"/>
              </a:lnSpc>
            </a:pPr>
            <a:r>
              <a:rPr sz="1800" spc="-10" dirty="0">
                <a:latin typeface="Arial"/>
                <a:cs typeface="Arial"/>
              </a:rPr>
              <a:t>Django </a:t>
            </a:r>
            <a:r>
              <a:rPr sz="1800" spc="-5" dirty="0">
                <a:latin typeface="Arial"/>
                <a:cs typeface="Arial"/>
              </a:rPr>
              <a:t>uses </a:t>
            </a:r>
            <a:r>
              <a:rPr sz="1800" spc="-10" dirty="0">
                <a:latin typeface="Arial"/>
                <a:cs typeface="Arial"/>
              </a:rPr>
              <a:t>Field Types </a:t>
            </a:r>
            <a:r>
              <a:rPr sz="1800" spc="-5" dirty="0">
                <a:latin typeface="Arial"/>
                <a:cs typeface="Arial"/>
              </a:rPr>
              <a:t>for </a:t>
            </a:r>
            <a:r>
              <a:rPr sz="1800" spc="-10" dirty="0">
                <a:latin typeface="Arial"/>
                <a:cs typeface="Arial"/>
              </a:rPr>
              <a:t>data </a:t>
            </a:r>
            <a:r>
              <a:rPr sz="1800" spc="-5" dirty="0">
                <a:latin typeface="Arial"/>
                <a:cs typeface="Arial"/>
              </a:rPr>
              <a:t>validation in automatically  </a:t>
            </a:r>
            <a:r>
              <a:rPr sz="1800" spc="-10" dirty="0">
                <a:latin typeface="Arial"/>
                <a:cs typeface="Arial"/>
              </a:rPr>
              <a:t>generated</a:t>
            </a:r>
            <a:r>
              <a:rPr sz="1800" spc="-20" dirty="0">
                <a:latin typeface="Arial"/>
                <a:cs typeface="Arial"/>
              </a:rPr>
              <a:t> </a:t>
            </a:r>
            <a:r>
              <a:rPr sz="1800" spc="-5" dirty="0">
                <a:latin typeface="Arial"/>
                <a:cs typeface="Arial"/>
              </a:rPr>
              <a:t>forms.</a:t>
            </a:r>
            <a:endParaRPr sz="1800" dirty="0">
              <a:latin typeface="Arial"/>
              <a:cs typeface="Arial"/>
            </a:endParaRPr>
          </a:p>
          <a:p>
            <a:pPr>
              <a:lnSpc>
                <a:spcPct val="100000"/>
              </a:lnSpc>
              <a:spcBef>
                <a:spcPts val="40"/>
              </a:spcBef>
            </a:pPr>
            <a:endParaRPr sz="1550" dirty="0">
              <a:latin typeface="Arial"/>
              <a:cs typeface="Arial"/>
            </a:endParaRPr>
          </a:p>
          <a:p>
            <a:pPr marL="12700">
              <a:lnSpc>
                <a:spcPct val="100000"/>
              </a:lnSpc>
            </a:pPr>
            <a:r>
              <a:rPr sz="1800" spc="-5" dirty="0">
                <a:latin typeface="Arial"/>
                <a:cs typeface="Arial"/>
              </a:rPr>
              <a:t>e.g.:-</a:t>
            </a:r>
            <a:endParaRPr sz="1800" dirty="0">
              <a:latin typeface="Arial"/>
              <a:cs typeface="Arial"/>
            </a:endParaRPr>
          </a:p>
          <a:p>
            <a:pPr>
              <a:lnSpc>
                <a:spcPct val="100000"/>
              </a:lnSpc>
              <a:spcBef>
                <a:spcPts val="10"/>
              </a:spcBef>
            </a:pPr>
            <a:endParaRPr sz="1600" dirty="0">
              <a:latin typeface="Arial"/>
              <a:cs typeface="Arial"/>
            </a:endParaRPr>
          </a:p>
          <a:p>
            <a:pPr marL="12700">
              <a:lnSpc>
                <a:spcPct val="100000"/>
              </a:lnSpc>
            </a:pPr>
            <a:r>
              <a:rPr sz="1800" b="1" spc="-10" dirty="0">
                <a:solidFill>
                  <a:srgbClr val="7030A0"/>
                </a:solidFill>
                <a:latin typeface="Arial"/>
                <a:cs typeface="Arial"/>
              </a:rPr>
              <a:t>AutoField()</a:t>
            </a:r>
            <a:r>
              <a:rPr sz="1800" spc="-10" dirty="0">
                <a:latin typeface="Arial"/>
                <a:cs typeface="Arial"/>
              </a:rPr>
              <a:t> </a:t>
            </a:r>
            <a:r>
              <a:rPr sz="1800" dirty="0">
                <a:latin typeface="Arial"/>
                <a:cs typeface="Arial"/>
              </a:rPr>
              <a:t>- </a:t>
            </a:r>
            <a:r>
              <a:rPr sz="1800" spc="-5" dirty="0">
                <a:latin typeface="Arial"/>
                <a:cs typeface="Arial"/>
              </a:rPr>
              <a:t>An </a:t>
            </a:r>
            <a:r>
              <a:rPr sz="1800" spc="-10" dirty="0">
                <a:latin typeface="Arial"/>
                <a:cs typeface="Arial"/>
              </a:rPr>
              <a:t>interger field that </a:t>
            </a:r>
            <a:r>
              <a:rPr sz="1800" spc="-5" dirty="0">
                <a:latin typeface="Arial"/>
                <a:cs typeface="Arial"/>
              </a:rPr>
              <a:t>automatically</a:t>
            </a:r>
            <a:r>
              <a:rPr sz="1800" spc="25" dirty="0">
                <a:latin typeface="Arial"/>
                <a:cs typeface="Arial"/>
              </a:rPr>
              <a:t> </a:t>
            </a:r>
            <a:r>
              <a:rPr sz="1800" spc="-5" dirty="0">
                <a:latin typeface="Arial"/>
                <a:cs typeface="Arial"/>
              </a:rPr>
              <a:t>increments</a:t>
            </a:r>
            <a:endParaRPr sz="1800" dirty="0">
              <a:latin typeface="Arial"/>
              <a:cs typeface="Arial"/>
            </a:endParaRPr>
          </a:p>
          <a:p>
            <a:pPr>
              <a:lnSpc>
                <a:spcPct val="100000"/>
              </a:lnSpc>
              <a:spcBef>
                <a:spcPts val="45"/>
              </a:spcBef>
            </a:pPr>
            <a:endParaRPr sz="1750" dirty="0">
              <a:latin typeface="Arial"/>
              <a:cs typeface="Arial"/>
            </a:endParaRPr>
          </a:p>
          <a:p>
            <a:pPr marL="12700" marR="568960">
              <a:lnSpc>
                <a:spcPts val="2000"/>
              </a:lnSpc>
            </a:pPr>
            <a:r>
              <a:rPr sz="1800" b="1" spc="-10" dirty="0">
                <a:solidFill>
                  <a:srgbClr val="7030A0"/>
                </a:solidFill>
                <a:latin typeface="Arial"/>
                <a:cs typeface="Arial"/>
              </a:rPr>
              <a:t>BooleanField() </a:t>
            </a:r>
            <a:r>
              <a:rPr sz="1800" dirty="0">
                <a:latin typeface="Arial"/>
                <a:cs typeface="Arial"/>
              </a:rPr>
              <a:t>- </a:t>
            </a:r>
            <a:r>
              <a:rPr sz="1800" spc="-5" dirty="0">
                <a:latin typeface="Arial"/>
                <a:cs typeface="Arial"/>
              </a:rPr>
              <a:t>Store true/false value </a:t>
            </a:r>
            <a:r>
              <a:rPr sz="1800" spc="-10" dirty="0">
                <a:latin typeface="Arial"/>
                <a:cs typeface="Arial"/>
              </a:rPr>
              <a:t>and generally </a:t>
            </a:r>
            <a:r>
              <a:rPr sz="1800" spc="-5" dirty="0">
                <a:latin typeface="Arial"/>
                <a:cs typeface="Arial"/>
              </a:rPr>
              <a:t>used for  </a:t>
            </a:r>
            <a:r>
              <a:rPr sz="1800" spc="-10" dirty="0">
                <a:latin typeface="Arial"/>
                <a:cs typeface="Arial"/>
              </a:rPr>
              <a:t>checkboxes</a:t>
            </a:r>
            <a:endParaRPr sz="1800" dirty="0">
              <a:latin typeface="Arial"/>
              <a:cs typeface="Arial"/>
            </a:endParaRPr>
          </a:p>
          <a:p>
            <a:pPr marL="12700" marR="5080">
              <a:lnSpc>
                <a:spcPts val="4010"/>
              </a:lnSpc>
              <a:spcBef>
                <a:spcPts val="415"/>
              </a:spcBef>
            </a:pPr>
            <a:r>
              <a:rPr sz="1800" b="1" spc="-5" dirty="0">
                <a:solidFill>
                  <a:srgbClr val="7030A0"/>
                </a:solidFill>
                <a:latin typeface="Arial"/>
                <a:cs typeface="Arial"/>
              </a:rPr>
              <a:t>CharField() </a:t>
            </a:r>
            <a:r>
              <a:rPr sz="1800" dirty="0">
                <a:latin typeface="Arial"/>
                <a:cs typeface="Arial"/>
              </a:rPr>
              <a:t>- A </a:t>
            </a:r>
            <a:r>
              <a:rPr sz="1800" spc="-5" dirty="0">
                <a:latin typeface="Arial"/>
                <a:cs typeface="Arial"/>
              </a:rPr>
              <a:t>string </a:t>
            </a:r>
            <a:r>
              <a:rPr sz="1800" spc="-10" dirty="0">
                <a:latin typeface="Arial"/>
                <a:cs typeface="Arial"/>
              </a:rPr>
              <a:t>field </a:t>
            </a:r>
            <a:r>
              <a:rPr sz="1800" spc="-5" dirty="0">
                <a:latin typeface="Arial"/>
                <a:cs typeface="Arial"/>
              </a:rPr>
              <a:t>for small to large-sized strings.  </a:t>
            </a:r>
            <a:r>
              <a:rPr sz="1800" b="1" spc="-10" dirty="0">
                <a:solidFill>
                  <a:srgbClr val="7030A0"/>
                </a:solidFill>
                <a:latin typeface="Arial"/>
                <a:cs typeface="Arial"/>
              </a:rPr>
              <a:t>DateField() </a:t>
            </a:r>
            <a:r>
              <a:rPr sz="1800" dirty="0">
                <a:latin typeface="Arial"/>
                <a:cs typeface="Arial"/>
              </a:rPr>
              <a:t>- A </a:t>
            </a:r>
            <a:r>
              <a:rPr sz="1800" spc="-10" dirty="0">
                <a:latin typeface="Arial"/>
                <a:cs typeface="Arial"/>
              </a:rPr>
              <a:t>date </a:t>
            </a:r>
            <a:r>
              <a:rPr sz="1800" spc="-5" dirty="0">
                <a:latin typeface="Arial"/>
                <a:cs typeface="Arial"/>
              </a:rPr>
              <a:t>field represents </a:t>
            </a:r>
            <a:r>
              <a:rPr sz="1800" spc="-10" dirty="0">
                <a:latin typeface="Arial"/>
                <a:cs typeface="Arial"/>
              </a:rPr>
              <a:t>python </a:t>
            </a:r>
            <a:r>
              <a:rPr sz="1800" spc="-5" dirty="0">
                <a:latin typeface="Arial"/>
                <a:cs typeface="Arial"/>
              </a:rPr>
              <a:t>datetime.date instance </a:t>
            </a:r>
            <a:endParaRPr sz="1800" dirty="0">
              <a:latin typeface="Arial"/>
              <a:cs typeface="Arial"/>
            </a:endParaRPr>
          </a:p>
        </p:txBody>
      </p:sp>
      <p:sp>
        <p:nvSpPr>
          <p:cNvPr id="5" name="object 2"/>
          <p:cNvSpPr txBox="1">
            <a:spLocks noGrp="1"/>
          </p:cNvSpPr>
          <p:nvPr>
            <p:ph type="title"/>
          </p:nvPr>
        </p:nvSpPr>
        <p:spPr>
          <a:xfrm>
            <a:off x="0" y="0"/>
            <a:ext cx="10515600" cy="566822"/>
          </a:xfrm>
          <a:prstGeom prst="rect">
            <a:avLst/>
          </a:prstGeom>
        </p:spPr>
        <p:txBody>
          <a:bodyPr vert="horz" wrap="square" lIns="0" tIns="12700" rIns="0" bIns="0" rtlCol="0">
            <a:spAutoFit/>
          </a:bodyPr>
          <a:lstStyle/>
          <a:p>
            <a:pPr marL="12700">
              <a:lnSpc>
                <a:spcPct val="100000"/>
              </a:lnSpc>
              <a:spcBef>
                <a:spcPts val="100"/>
              </a:spcBef>
            </a:pPr>
            <a:r>
              <a:rPr sz="3600" spc="-10" dirty="0">
                <a:solidFill>
                  <a:schemeClr val="accent2">
                    <a:lumMod val="75000"/>
                  </a:schemeClr>
                </a:solidFill>
                <a:latin typeface="+mn-lt"/>
                <a:cs typeface="Georgia"/>
              </a:rPr>
              <a:t>Fields</a:t>
            </a:r>
            <a:r>
              <a:rPr sz="3600" spc="-45" dirty="0">
                <a:solidFill>
                  <a:schemeClr val="accent2">
                    <a:lumMod val="75000"/>
                  </a:schemeClr>
                </a:solidFill>
                <a:latin typeface="+mn-lt"/>
                <a:cs typeface="Georgia"/>
              </a:rPr>
              <a:t> </a:t>
            </a:r>
            <a:r>
              <a:rPr sz="3600" spc="45" dirty="0">
                <a:solidFill>
                  <a:schemeClr val="accent2">
                    <a:lumMod val="75000"/>
                  </a:schemeClr>
                </a:solidFill>
                <a:latin typeface="+mn-lt"/>
                <a:cs typeface="Georgia"/>
              </a:rPr>
              <a:t>Types</a:t>
            </a:r>
            <a:endParaRPr sz="3600" dirty="0">
              <a:solidFill>
                <a:schemeClr val="accent2">
                  <a:lumMod val="75000"/>
                </a:schemeClr>
              </a:solidFill>
              <a:latin typeface="+mn-lt"/>
              <a:cs typeface="Georgia"/>
            </a:endParaRPr>
          </a:p>
        </p:txBody>
      </p:sp>
      <p:sp>
        <p:nvSpPr>
          <p:cNvPr id="6" name="Rectangle 5"/>
          <p:cNvSpPr/>
          <p:nvPr/>
        </p:nvSpPr>
        <p:spPr>
          <a:xfrm>
            <a:off x="6174890" y="924967"/>
            <a:ext cx="6096000" cy="5355312"/>
          </a:xfrm>
          <a:prstGeom prst="rect">
            <a:avLst/>
          </a:prstGeom>
        </p:spPr>
        <p:txBody>
          <a:bodyPr>
            <a:spAutoFit/>
          </a:bodyPr>
          <a:lstStyle/>
          <a:p>
            <a:pPr marL="12700">
              <a:lnSpc>
                <a:spcPct val="100000"/>
              </a:lnSpc>
              <a:spcBef>
                <a:spcPts val="100"/>
              </a:spcBef>
            </a:pPr>
            <a:r>
              <a:rPr lang="en-US" b="1" spc="-5" dirty="0">
                <a:solidFill>
                  <a:srgbClr val="7030A0"/>
                </a:solidFill>
                <a:latin typeface="Arial"/>
                <a:cs typeface="Arial"/>
              </a:rPr>
              <a:t>IntegerField() </a:t>
            </a:r>
            <a:r>
              <a:rPr lang="en-US" dirty="0">
                <a:latin typeface="Arial"/>
                <a:cs typeface="Arial"/>
              </a:rPr>
              <a:t>- </a:t>
            </a:r>
            <a:r>
              <a:rPr lang="en-US" spc="-5" dirty="0">
                <a:latin typeface="Arial"/>
                <a:cs typeface="Arial"/>
              </a:rPr>
              <a:t>It stores values from </a:t>
            </a:r>
            <a:r>
              <a:rPr lang="en-US" spc="-10" dirty="0">
                <a:latin typeface="Arial"/>
                <a:cs typeface="Arial"/>
              </a:rPr>
              <a:t>-2147483648 </a:t>
            </a:r>
            <a:r>
              <a:rPr lang="en-US" spc="-5" dirty="0">
                <a:latin typeface="Arial"/>
                <a:cs typeface="Arial"/>
              </a:rPr>
              <a:t>to</a:t>
            </a:r>
            <a:r>
              <a:rPr lang="en-US" spc="20" dirty="0">
                <a:latin typeface="Arial"/>
                <a:cs typeface="Arial"/>
              </a:rPr>
              <a:t> </a:t>
            </a:r>
            <a:r>
              <a:rPr lang="en-US" spc="-10" dirty="0">
                <a:latin typeface="Arial"/>
                <a:cs typeface="Arial"/>
              </a:rPr>
              <a:t>2147483647.</a:t>
            </a:r>
            <a:endParaRPr lang="en-US" dirty="0">
              <a:latin typeface="Arial"/>
              <a:cs typeface="Arial"/>
            </a:endParaRPr>
          </a:p>
          <a:p>
            <a:pPr>
              <a:lnSpc>
                <a:spcPct val="100000"/>
              </a:lnSpc>
              <a:spcBef>
                <a:spcPts val="25"/>
              </a:spcBef>
            </a:pPr>
            <a:endParaRPr lang="en-US" sz="1750" dirty="0">
              <a:latin typeface="Arial"/>
              <a:cs typeface="Arial"/>
            </a:endParaRPr>
          </a:p>
          <a:p>
            <a:pPr marL="12700" marR="5080">
              <a:lnSpc>
                <a:spcPts val="2010"/>
              </a:lnSpc>
              <a:spcBef>
                <a:spcPts val="5"/>
              </a:spcBef>
            </a:pPr>
            <a:r>
              <a:rPr lang="en-US" b="1" spc="-10" dirty="0">
                <a:solidFill>
                  <a:srgbClr val="7030A0"/>
                </a:solidFill>
                <a:latin typeface="Arial"/>
                <a:cs typeface="Arial"/>
              </a:rPr>
              <a:t>FloatField() </a:t>
            </a:r>
            <a:r>
              <a:rPr lang="en-US" dirty="0">
                <a:latin typeface="Arial"/>
                <a:cs typeface="Arial"/>
              </a:rPr>
              <a:t>- It </a:t>
            </a:r>
            <a:r>
              <a:rPr lang="en-US" spc="-5" dirty="0">
                <a:latin typeface="Arial"/>
                <a:cs typeface="Arial"/>
              </a:rPr>
              <a:t>stores </a:t>
            </a:r>
            <a:r>
              <a:rPr lang="en-US" spc="-10" dirty="0">
                <a:latin typeface="Arial"/>
                <a:cs typeface="Arial"/>
              </a:rPr>
              <a:t>floating point number </a:t>
            </a:r>
            <a:r>
              <a:rPr lang="en-US" spc="-5" dirty="0">
                <a:latin typeface="Arial"/>
                <a:cs typeface="Arial"/>
              </a:rPr>
              <a:t>represented in </a:t>
            </a:r>
            <a:r>
              <a:rPr lang="en-US" spc="-10" dirty="0">
                <a:latin typeface="Arial"/>
                <a:cs typeface="Arial"/>
              </a:rPr>
              <a:t>Python </a:t>
            </a:r>
            <a:r>
              <a:rPr lang="en-US" spc="-5" dirty="0">
                <a:latin typeface="Arial"/>
                <a:cs typeface="Arial"/>
              </a:rPr>
              <a:t>by  </a:t>
            </a:r>
            <a:r>
              <a:rPr lang="en-US" dirty="0">
                <a:latin typeface="Arial"/>
                <a:cs typeface="Arial"/>
              </a:rPr>
              <a:t>a </a:t>
            </a:r>
            <a:r>
              <a:rPr lang="en-US" spc="-5" dirty="0">
                <a:latin typeface="Arial"/>
                <a:cs typeface="Arial"/>
              </a:rPr>
              <a:t>float </a:t>
            </a:r>
            <a:r>
              <a:rPr lang="en-US" spc="-10" dirty="0">
                <a:latin typeface="Arial"/>
                <a:cs typeface="Arial"/>
              </a:rPr>
              <a:t>instance.</a:t>
            </a:r>
            <a:endParaRPr lang="en-US" dirty="0">
              <a:latin typeface="Arial"/>
              <a:cs typeface="Arial"/>
            </a:endParaRPr>
          </a:p>
          <a:p>
            <a:pPr marL="12700">
              <a:lnSpc>
                <a:spcPct val="100000"/>
              </a:lnSpc>
            </a:pPr>
            <a:endParaRPr lang="en-US" dirty="0">
              <a:latin typeface="Arial"/>
              <a:cs typeface="Arial"/>
            </a:endParaRPr>
          </a:p>
          <a:p>
            <a:pPr marL="12700" marR="1156335">
              <a:lnSpc>
                <a:spcPts val="4020"/>
              </a:lnSpc>
              <a:spcBef>
                <a:spcPts val="434"/>
              </a:spcBef>
            </a:pPr>
            <a:r>
              <a:rPr lang="en-US" b="1" spc="-10" dirty="0">
                <a:solidFill>
                  <a:srgbClr val="7030A0"/>
                </a:solidFill>
                <a:latin typeface="Arial"/>
                <a:cs typeface="Arial"/>
              </a:rPr>
              <a:t>EmailField() </a:t>
            </a:r>
            <a:r>
              <a:rPr lang="en-US" dirty="0">
                <a:latin typeface="Arial"/>
                <a:cs typeface="Arial"/>
              </a:rPr>
              <a:t>- A </a:t>
            </a:r>
            <a:r>
              <a:rPr lang="en-US" spc="-10" dirty="0">
                <a:latin typeface="Arial"/>
                <a:cs typeface="Arial"/>
              </a:rPr>
              <a:t>CharField </a:t>
            </a:r>
            <a:r>
              <a:rPr lang="en-US" spc="-5" dirty="0">
                <a:latin typeface="Arial"/>
                <a:cs typeface="Arial"/>
              </a:rPr>
              <a:t>that check valid email address.  </a:t>
            </a:r>
            <a:endParaRPr lang="en-US" spc="-5" dirty="0" smtClean="0">
              <a:latin typeface="Arial"/>
              <a:cs typeface="Arial"/>
            </a:endParaRPr>
          </a:p>
          <a:p>
            <a:pPr marL="12700" marR="1156335">
              <a:lnSpc>
                <a:spcPts val="4020"/>
              </a:lnSpc>
              <a:spcBef>
                <a:spcPts val="434"/>
              </a:spcBef>
            </a:pPr>
            <a:r>
              <a:rPr lang="en-US" b="1" spc="-10" dirty="0" smtClean="0">
                <a:solidFill>
                  <a:schemeClr val="accent2">
                    <a:lumMod val="75000"/>
                  </a:schemeClr>
                </a:solidFill>
                <a:uFill>
                  <a:solidFill>
                    <a:srgbClr val="000000"/>
                  </a:solidFill>
                </a:uFill>
                <a:latin typeface="Arial"/>
                <a:cs typeface="Arial"/>
              </a:rPr>
              <a:t>Relationship </a:t>
            </a:r>
            <a:r>
              <a:rPr lang="en-US" b="1" spc="-10" dirty="0">
                <a:solidFill>
                  <a:schemeClr val="accent2">
                    <a:lumMod val="75000"/>
                  </a:schemeClr>
                </a:solidFill>
                <a:uFill>
                  <a:solidFill>
                    <a:srgbClr val="000000"/>
                  </a:solidFill>
                </a:uFill>
                <a:latin typeface="Arial"/>
                <a:cs typeface="Arial"/>
              </a:rPr>
              <a:t>Fields</a:t>
            </a:r>
            <a:endParaRPr lang="en-US" b="1" dirty="0">
              <a:solidFill>
                <a:schemeClr val="accent2">
                  <a:lumMod val="75000"/>
                </a:schemeClr>
              </a:solidFill>
              <a:latin typeface="Arial"/>
              <a:cs typeface="Arial"/>
            </a:endParaRPr>
          </a:p>
          <a:p>
            <a:pPr marL="12700" marR="390525">
              <a:lnSpc>
                <a:spcPts val="2010"/>
              </a:lnSpc>
              <a:spcBef>
                <a:spcPts val="1595"/>
              </a:spcBef>
            </a:pPr>
            <a:r>
              <a:rPr lang="en-US" b="1" spc="-10" dirty="0">
                <a:solidFill>
                  <a:srgbClr val="7030A0"/>
                </a:solidFill>
                <a:latin typeface="Arial"/>
                <a:cs typeface="Arial"/>
              </a:rPr>
              <a:t>ForeignKey() </a:t>
            </a:r>
            <a:r>
              <a:rPr lang="en-US" dirty="0">
                <a:latin typeface="Arial"/>
                <a:cs typeface="Arial"/>
              </a:rPr>
              <a:t>- A </a:t>
            </a:r>
            <a:r>
              <a:rPr lang="en-US" spc="-5" dirty="0">
                <a:latin typeface="Arial"/>
                <a:cs typeface="Arial"/>
              </a:rPr>
              <a:t>many to one </a:t>
            </a:r>
            <a:r>
              <a:rPr lang="en-US" spc="-10" dirty="0">
                <a:latin typeface="Arial"/>
                <a:cs typeface="Arial"/>
              </a:rPr>
              <a:t>relationship </a:t>
            </a:r>
            <a:r>
              <a:rPr lang="en-US" spc="-5" dirty="0">
                <a:latin typeface="Arial"/>
                <a:cs typeface="Arial"/>
              </a:rPr>
              <a:t>requires one </a:t>
            </a:r>
            <a:r>
              <a:rPr lang="en-US" spc="-10" dirty="0">
                <a:latin typeface="Arial"/>
                <a:cs typeface="Arial"/>
              </a:rPr>
              <a:t>positional  </a:t>
            </a:r>
            <a:r>
              <a:rPr lang="en-US" spc="-5" dirty="0">
                <a:latin typeface="Arial"/>
                <a:cs typeface="Arial"/>
              </a:rPr>
              <a:t>agrument to define related model</a:t>
            </a:r>
            <a:endParaRPr lang="en-US" dirty="0">
              <a:latin typeface="Arial"/>
              <a:cs typeface="Arial"/>
            </a:endParaRPr>
          </a:p>
          <a:p>
            <a:pPr>
              <a:lnSpc>
                <a:spcPct val="100000"/>
              </a:lnSpc>
              <a:spcBef>
                <a:spcPts val="45"/>
              </a:spcBef>
            </a:pPr>
            <a:endParaRPr lang="en-US" sz="1700" dirty="0">
              <a:latin typeface="Arial"/>
              <a:cs typeface="Arial"/>
            </a:endParaRPr>
          </a:p>
          <a:p>
            <a:pPr marL="12700" marR="593090">
              <a:lnSpc>
                <a:spcPts val="2010"/>
              </a:lnSpc>
            </a:pPr>
            <a:r>
              <a:rPr lang="en-US" b="1" spc="-15" dirty="0">
                <a:solidFill>
                  <a:srgbClr val="7030A0"/>
                </a:solidFill>
                <a:latin typeface="Arial"/>
                <a:cs typeface="Arial"/>
              </a:rPr>
              <a:t>ManyToManyField() </a:t>
            </a:r>
            <a:r>
              <a:rPr lang="en-US" dirty="0">
                <a:latin typeface="Arial"/>
                <a:cs typeface="Arial"/>
              </a:rPr>
              <a:t>- </a:t>
            </a:r>
            <a:r>
              <a:rPr lang="en-US" spc="-10" dirty="0">
                <a:latin typeface="Arial"/>
                <a:cs typeface="Arial"/>
              </a:rPr>
              <a:t>Defines </a:t>
            </a:r>
            <a:r>
              <a:rPr lang="en-US" dirty="0">
                <a:latin typeface="Arial"/>
                <a:cs typeface="Arial"/>
              </a:rPr>
              <a:t>a </a:t>
            </a:r>
            <a:r>
              <a:rPr lang="en-US" spc="-5" dirty="0">
                <a:latin typeface="Arial"/>
                <a:cs typeface="Arial"/>
              </a:rPr>
              <a:t>many to many relationship </a:t>
            </a:r>
            <a:r>
              <a:rPr lang="en-US" spc="-15" dirty="0">
                <a:latin typeface="Arial"/>
                <a:cs typeface="Arial"/>
              </a:rPr>
              <a:t>with  </a:t>
            </a:r>
            <a:r>
              <a:rPr lang="en-US" spc="-10" dirty="0">
                <a:latin typeface="Arial"/>
                <a:cs typeface="Arial"/>
              </a:rPr>
              <a:t>another </a:t>
            </a:r>
            <a:r>
              <a:rPr lang="en-US" spc="-5" dirty="0">
                <a:latin typeface="Arial"/>
                <a:cs typeface="Arial"/>
              </a:rPr>
              <a:t>model.</a:t>
            </a:r>
            <a:endParaRPr lang="en-US" dirty="0">
              <a:latin typeface="Arial"/>
              <a:cs typeface="Arial"/>
            </a:endParaRPr>
          </a:p>
          <a:p>
            <a:pPr>
              <a:lnSpc>
                <a:spcPct val="100000"/>
              </a:lnSpc>
              <a:spcBef>
                <a:spcPts val="25"/>
              </a:spcBef>
            </a:pPr>
            <a:endParaRPr lang="en-US" sz="1550" dirty="0">
              <a:latin typeface="Arial"/>
              <a:cs typeface="Arial"/>
            </a:endParaRPr>
          </a:p>
          <a:p>
            <a:pPr marL="12700">
              <a:lnSpc>
                <a:spcPct val="100000"/>
              </a:lnSpc>
            </a:pPr>
            <a:r>
              <a:rPr lang="en-US" b="1" spc="-5" dirty="0">
                <a:solidFill>
                  <a:srgbClr val="7030A0"/>
                </a:solidFill>
                <a:latin typeface="Arial"/>
                <a:cs typeface="Arial"/>
              </a:rPr>
              <a:t>OneToOneField() </a:t>
            </a:r>
            <a:r>
              <a:rPr lang="en-US" dirty="0">
                <a:latin typeface="Arial"/>
                <a:cs typeface="Arial"/>
              </a:rPr>
              <a:t>- </a:t>
            </a:r>
            <a:r>
              <a:rPr lang="en-US" spc="-5" dirty="0">
                <a:latin typeface="Arial"/>
                <a:cs typeface="Arial"/>
              </a:rPr>
              <a:t>Defines </a:t>
            </a:r>
            <a:r>
              <a:rPr lang="en-US" dirty="0">
                <a:latin typeface="Arial"/>
                <a:cs typeface="Arial"/>
              </a:rPr>
              <a:t>a </a:t>
            </a:r>
            <a:r>
              <a:rPr lang="en-US" spc="-10" dirty="0">
                <a:latin typeface="Arial"/>
                <a:cs typeface="Arial"/>
              </a:rPr>
              <a:t>one-to-one relationship.</a:t>
            </a:r>
            <a:endParaRPr lang="en-US" dirty="0">
              <a:latin typeface="Arial"/>
              <a:cs typeface="Arial"/>
            </a:endParaRPr>
          </a:p>
        </p:txBody>
      </p:sp>
    </p:spTree>
    <p:extLst>
      <p:ext uri="{BB962C8B-B14F-4D97-AF65-F5344CB8AC3E}">
        <p14:creationId xmlns:p14="http://schemas.microsoft.com/office/powerpoint/2010/main" val="959807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318" y="117699"/>
            <a:ext cx="10515600" cy="1325563"/>
          </a:xfrm>
        </p:spPr>
        <p:txBody>
          <a:bodyPr>
            <a:normAutofit/>
          </a:bodyPr>
          <a:lstStyle/>
          <a:p>
            <a:r>
              <a:rPr lang="en-US" sz="3600" dirty="0" smtClean="0">
                <a:solidFill>
                  <a:schemeClr val="accent2">
                    <a:lumMod val="75000"/>
                  </a:schemeClr>
                </a:solidFill>
              </a:rPr>
              <a:t>Field Options</a:t>
            </a:r>
            <a:endParaRPr lang="en-US" sz="3600" dirty="0">
              <a:solidFill>
                <a:schemeClr val="accent2">
                  <a:lumMod val="75000"/>
                </a:schemeClr>
              </a:solidFill>
            </a:endParaRPr>
          </a:p>
        </p:txBody>
      </p:sp>
      <p:sp>
        <p:nvSpPr>
          <p:cNvPr id="4" name="object 4"/>
          <p:cNvSpPr txBox="1"/>
          <p:nvPr/>
        </p:nvSpPr>
        <p:spPr>
          <a:xfrm>
            <a:off x="2173045" y="1443262"/>
            <a:ext cx="7928311" cy="3654205"/>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Field </a:t>
            </a:r>
            <a:r>
              <a:rPr sz="1800" spc="-10" dirty="0">
                <a:latin typeface="Arial"/>
                <a:cs typeface="Arial"/>
              </a:rPr>
              <a:t>options </a:t>
            </a:r>
            <a:r>
              <a:rPr sz="1800" spc="-5" dirty="0">
                <a:latin typeface="Arial"/>
                <a:cs typeface="Arial"/>
              </a:rPr>
              <a:t>are </a:t>
            </a:r>
            <a:r>
              <a:rPr sz="1800" spc="-10" dirty="0">
                <a:latin typeface="Arial"/>
                <a:cs typeface="Arial"/>
              </a:rPr>
              <a:t>used </a:t>
            </a:r>
            <a:r>
              <a:rPr sz="1800" dirty="0">
                <a:latin typeface="Arial"/>
                <a:cs typeface="Arial"/>
              </a:rPr>
              <a:t>to </a:t>
            </a:r>
            <a:r>
              <a:rPr sz="1800" spc="-5" dirty="0">
                <a:latin typeface="Arial"/>
                <a:cs typeface="Arial"/>
              </a:rPr>
              <a:t>customize </a:t>
            </a:r>
            <a:r>
              <a:rPr sz="1800" spc="-10" dirty="0">
                <a:latin typeface="Arial"/>
                <a:cs typeface="Arial"/>
              </a:rPr>
              <a:t>and put </a:t>
            </a:r>
            <a:r>
              <a:rPr sz="1800" spc="-5" dirty="0">
                <a:latin typeface="Arial"/>
                <a:cs typeface="Arial"/>
              </a:rPr>
              <a:t>constraint on </a:t>
            </a:r>
            <a:r>
              <a:rPr sz="1800" spc="-10" dirty="0">
                <a:latin typeface="Arial"/>
                <a:cs typeface="Arial"/>
              </a:rPr>
              <a:t>table</a:t>
            </a:r>
            <a:r>
              <a:rPr sz="1800" spc="65" dirty="0">
                <a:latin typeface="Arial"/>
                <a:cs typeface="Arial"/>
              </a:rPr>
              <a:t> </a:t>
            </a:r>
            <a:r>
              <a:rPr sz="1800" spc="-10" dirty="0">
                <a:latin typeface="Arial"/>
                <a:cs typeface="Arial"/>
              </a:rPr>
              <a:t>rows.</a:t>
            </a:r>
            <a:endParaRPr sz="1800" dirty="0">
              <a:latin typeface="Arial"/>
              <a:cs typeface="Arial"/>
            </a:endParaRPr>
          </a:p>
          <a:p>
            <a:pPr marL="12700" marR="2047875">
              <a:lnSpc>
                <a:spcPct val="185600"/>
              </a:lnSpc>
              <a:spcBef>
                <a:spcPts val="10"/>
              </a:spcBef>
            </a:pPr>
            <a:r>
              <a:rPr sz="1800" spc="-5" dirty="0">
                <a:latin typeface="Arial"/>
                <a:cs typeface="Arial"/>
              </a:rPr>
              <a:t>Each </a:t>
            </a:r>
            <a:r>
              <a:rPr sz="1800" spc="-10" dirty="0">
                <a:latin typeface="Arial"/>
                <a:cs typeface="Arial"/>
              </a:rPr>
              <a:t>Field </a:t>
            </a:r>
            <a:r>
              <a:rPr sz="1800" spc="-5" dirty="0">
                <a:latin typeface="Arial"/>
                <a:cs typeface="Arial"/>
              </a:rPr>
              <a:t>takes </a:t>
            </a:r>
            <a:r>
              <a:rPr sz="1800" dirty="0">
                <a:latin typeface="Arial"/>
                <a:cs typeface="Arial"/>
              </a:rPr>
              <a:t>certain </a:t>
            </a:r>
            <a:r>
              <a:rPr sz="1800" spc="-10" dirty="0">
                <a:latin typeface="Arial"/>
                <a:cs typeface="Arial"/>
              </a:rPr>
              <a:t>field </a:t>
            </a:r>
            <a:r>
              <a:rPr sz="1800" spc="-5" dirty="0">
                <a:latin typeface="Arial"/>
                <a:cs typeface="Arial"/>
              </a:rPr>
              <a:t>specific </a:t>
            </a:r>
            <a:r>
              <a:rPr sz="1800" spc="-10" dirty="0">
                <a:latin typeface="Arial"/>
                <a:cs typeface="Arial"/>
              </a:rPr>
              <a:t>arguments.  </a:t>
            </a:r>
            <a:r>
              <a:rPr sz="1800" spc="-5" dirty="0">
                <a:latin typeface="Arial"/>
                <a:cs typeface="Arial"/>
              </a:rPr>
              <a:t>e.g.:- name </a:t>
            </a:r>
            <a:r>
              <a:rPr sz="1800" dirty="0">
                <a:latin typeface="Arial"/>
                <a:cs typeface="Arial"/>
              </a:rPr>
              <a:t>=</a:t>
            </a:r>
            <a:r>
              <a:rPr sz="1800" spc="15" dirty="0">
                <a:latin typeface="Arial"/>
                <a:cs typeface="Arial"/>
              </a:rPr>
              <a:t> </a:t>
            </a:r>
            <a:r>
              <a:rPr sz="1800" spc="-10" dirty="0">
                <a:latin typeface="Arial"/>
                <a:cs typeface="Arial"/>
              </a:rPr>
              <a:t>models.CharField(max_length=60)</a:t>
            </a:r>
            <a:endParaRPr sz="1800" dirty="0">
              <a:latin typeface="Arial"/>
              <a:cs typeface="Arial"/>
            </a:endParaRPr>
          </a:p>
          <a:p>
            <a:pPr marL="589280">
              <a:lnSpc>
                <a:spcPts val="2010"/>
              </a:lnSpc>
            </a:pPr>
            <a:r>
              <a:rPr sz="1800" spc="-5" dirty="0">
                <a:latin typeface="Arial"/>
                <a:cs typeface="Arial"/>
              </a:rPr>
              <a:t>Here </a:t>
            </a:r>
            <a:r>
              <a:rPr sz="1800" spc="-10" dirty="0">
                <a:latin typeface="Arial"/>
                <a:cs typeface="Arial"/>
              </a:rPr>
              <a:t>“max_length” specifies </a:t>
            </a:r>
            <a:r>
              <a:rPr sz="1800" spc="-5" dirty="0">
                <a:latin typeface="Arial"/>
                <a:cs typeface="Arial"/>
              </a:rPr>
              <a:t>the </a:t>
            </a:r>
            <a:r>
              <a:rPr sz="1800" spc="-10" dirty="0">
                <a:latin typeface="Arial"/>
                <a:cs typeface="Arial"/>
              </a:rPr>
              <a:t>size </a:t>
            </a:r>
            <a:r>
              <a:rPr sz="1800" spc="-5" dirty="0">
                <a:latin typeface="Arial"/>
                <a:cs typeface="Arial"/>
              </a:rPr>
              <a:t>of </a:t>
            </a:r>
            <a:r>
              <a:rPr sz="1800" dirty="0">
                <a:latin typeface="Arial"/>
                <a:cs typeface="Arial"/>
              </a:rPr>
              <a:t>the </a:t>
            </a:r>
            <a:r>
              <a:rPr sz="1800" spc="-10" dirty="0">
                <a:latin typeface="Arial"/>
                <a:cs typeface="Arial"/>
              </a:rPr>
              <a:t>VARCHAR</a:t>
            </a:r>
            <a:r>
              <a:rPr sz="1800" spc="35" dirty="0">
                <a:latin typeface="Arial"/>
                <a:cs typeface="Arial"/>
              </a:rPr>
              <a:t> </a:t>
            </a:r>
            <a:r>
              <a:rPr sz="1800" spc="-5" dirty="0">
                <a:latin typeface="Arial"/>
                <a:cs typeface="Arial"/>
              </a:rPr>
              <a:t>field.</a:t>
            </a:r>
            <a:endParaRPr sz="1800" dirty="0">
              <a:latin typeface="Arial"/>
              <a:cs typeface="Arial"/>
            </a:endParaRPr>
          </a:p>
          <a:p>
            <a:pPr>
              <a:lnSpc>
                <a:spcPct val="100000"/>
              </a:lnSpc>
              <a:spcBef>
                <a:spcPts val="10"/>
              </a:spcBef>
            </a:pPr>
            <a:endParaRPr sz="1600" dirty="0">
              <a:latin typeface="Arial"/>
              <a:cs typeface="Arial"/>
            </a:endParaRPr>
          </a:p>
          <a:p>
            <a:pPr marL="12700">
              <a:lnSpc>
                <a:spcPct val="100000"/>
              </a:lnSpc>
            </a:pPr>
            <a:r>
              <a:rPr sz="1800" dirty="0">
                <a:latin typeface="Arial"/>
                <a:cs typeface="Arial"/>
              </a:rPr>
              <a:t>The </a:t>
            </a:r>
            <a:r>
              <a:rPr sz="1800" spc="-10" dirty="0">
                <a:latin typeface="Arial"/>
                <a:cs typeface="Arial"/>
              </a:rPr>
              <a:t>following </a:t>
            </a:r>
            <a:r>
              <a:rPr sz="1800" spc="-5" dirty="0">
                <a:latin typeface="Arial"/>
                <a:cs typeface="Arial"/>
              </a:rPr>
              <a:t>are </a:t>
            </a:r>
            <a:r>
              <a:rPr sz="1800" dirty="0">
                <a:latin typeface="Arial"/>
                <a:cs typeface="Arial"/>
              </a:rPr>
              <a:t>some </a:t>
            </a:r>
            <a:r>
              <a:rPr sz="1800" spc="-5" dirty="0">
                <a:latin typeface="Arial"/>
                <a:cs typeface="Arial"/>
              </a:rPr>
              <a:t>common </a:t>
            </a:r>
            <a:r>
              <a:rPr sz="1800" spc="-10" dirty="0">
                <a:latin typeface="Arial"/>
                <a:cs typeface="Arial"/>
              </a:rPr>
              <a:t>and </a:t>
            </a:r>
            <a:r>
              <a:rPr sz="1800" dirty="0">
                <a:latin typeface="Arial"/>
                <a:cs typeface="Arial"/>
              </a:rPr>
              <a:t>mostly </a:t>
            </a:r>
            <a:r>
              <a:rPr sz="1800" spc="-10" dirty="0">
                <a:latin typeface="Arial"/>
                <a:cs typeface="Arial"/>
              </a:rPr>
              <a:t>used </a:t>
            </a:r>
            <a:r>
              <a:rPr sz="1800" spc="-5" dirty="0">
                <a:latin typeface="Arial"/>
                <a:cs typeface="Arial"/>
              </a:rPr>
              <a:t>field</a:t>
            </a:r>
            <a:r>
              <a:rPr sz="1800" spc="-40" dirty="0">
                <a:latin typeface="Arial"/>
                <a:cs typeface="Arial"/>
              </a:rPr>
              <a:t> </a:t>
            </a:r>
            <a:r>
              <a:rPr sz="1800" spc="-10" dirty="0">
                <a:latin typeface="Arial"/>
                <a:cs typeface="Arial"/>
              </a:rPr>
              <a:t>options:</a:t>
            </a:r>
            <a:endParaRPr sz="1800" dirty="0">
              <a:latin typeface="Arial"/>
              <a:cs typeface="Arial"/>
            </a:endParaRPr>
          </a:p>
          <a:p>
            <a:pPr>
              <a:lnSpc>
                <a:spcPct val="100000"/>
              </a:lnSpc>
              <a:spcBef>
                <a:spcPts val="10"/>
              </a:spcBef>
            </a:pPr>
            <a:endParaRPr sz="1600" dirty="0">
              <a:latin typeface="Arial"/>
              <a:cs typeface="Arial"/>
            </a:endParaRPr>
          </a:p>
          <a:p>
            <a:pPr marL="727075" indent="-266700">
              <a:lnSpc>
                <a:spcPts val="2085"/>
              </a:lnSpc>
              <a:buAutoNum type="alphaLcParenR"/>
              <a:tabLst>
                <a:tab pos="727710" algn="l"/>
              </a:tabLst>
            </a:pPr>
            <a:r>
              <a:rPr sz="1800" spc="-10" dirty="0">
                <a:latin typeface="Arial"/>
                <a:cs typeface="Arial"/>
              </a:rPr>
              <a:t>null </a:t>
            </a:r>
            <a:r>
              <a:rPr sz="1800" dirty="0">
                <a:latin typeface="Arial"/>
                <a:cs typeface="Arial"/>
              </a:rPr>
              <a:t>– To </a:t>
            </a:r>
            <a:r>
              <a:rPr sz="1800" spc="-5" dirty="0">
                <a:latin typeface="Arial"/>
                <a:cs typeface="Arial"/>
              </a:rPr>
              <a:t>store empty </a:t>
            </a:r>
            <a:r>
              <a:rPr sz="1800" spc="-10" dirty="0">
                <a:latin typeface="Arial"/>
                <a:cs typeface="Arial"/>
              </a:rPr>
              <a:t>values </a:t>
            </a:r>
            <a:r>
              <a:rPr sz="1800" spc="-5" dirty="0">
                <a:latin typeface="Arial"/>
                <a:cs typeface="Arial"/>
              </a:rPr>
              <a:t>as </a:t>
            </a:r>
            <a:r>
              <a:rPr sz="1800" spc="-10" dirty="0">
                <a:latin typeface="Arial"/>
                <a:cs typeface="Arial"/>
              </a:rPr>
              <a:t>NULL </a:t>
            </a:r>
            <a:r>
              <a:rPr sz="1800" spc="-5" dirty="0">
                <a:latin typeface="Arial"/>
                <a:cs typeface="Arial"/>
              </a:rPr>
              <a:t>in</a:t>
            </a:r>
            <a:r>
              <a:rPr sz="1800" spc="-10" dirty="0">
                <a:latin typeface="Arial"/>
                <a:cs typeface="Arial"/>
              </a:rPr>
              <a:t> database</a:t>
            </a:r>
            <a:endParaRPr sz="1800" dirty="0">
              <a:latin typeface="Arial"/>
              <a:cs typeface="Arial"/>
            </a:endParaRPr>
          </a:p>
          <a:p>
            <a:pPr marL="727075" indent="-266700">
              <a:lnSpc>
                <a:spcPts val="2010"/>
              </a:lnSpc>
              <a:buAutoNum type="alphaLcParenR"/>
              <a:tabLst>
                <a:tab pos="727710" algn="l"/>
              </a:tabLst>
            </a:pPr>
            <a:r>
              <a:rPr sz="1800" spc="-10" dirty="0">
                <a:latin typeface="Arial"/>
                <a:cs typeface="Arial"/>
              </a:rPr>
              <a:t>blank </a:t>
            </a:r>
            <a:r>
              <a:rPr sz="1800" dirty="0">
                <a:latin typeface="Arial"/>
                <a:cs typeface="Arial"/>
              </a:rPr>
              <a:t>- </a:t>
            </a:r>
            <a:r>
              <a:rPr sz="1800" spc="-5" dirty="0">
                <a:latin typeface="Arial"/>
                <a:cs typeface="Arial"/>
              </a:rPr>
              <a:t>If </a:t>
            </a:r>
            <a:r>
              <a:rPr sz="1800" dirty="0">
                <a:latin typeface="Arial"/>
                <a:cs typeface="Arial"/>
              </a:rPr>
              <a:t>True, </a:t>
            </a:r>
            <a:r>
              <a:rPr sz="1800" spc="-5" dirty="0">
                <a:latin typeface="Arial"/>
                <a:cs typeface="Arial"/>
              </a:rPr>
              <a:t>the </a:t>
            </a:r>
            <a:r>
              <a:rPr sz="1800" spc="-10" dirty="0">
                <a:latin typeface="Arial"/>
                <a:cs typeface="Arial"/>
              </a:rPr>
              <a:t>field </a:t>
            </a:r>
            <a:r>
              <a:rPr sz="1800" spc="-5" dirty="0">
                <a:latin typeface="Arial"/>
                <a:cs typeface="Arial"/>
              </a:rPr>
              <a:t>is </a:t>
            </a:r>
            <a:r>
              <a:rPr sz="1800" spc="-15" dirty="0">
                <a:latin typeface="Arial"/>
                <a:cs typeface="Arial"/>
              </a:rPr>
              <a:t>allowed </a:t>
            </a:r>
            <a:r>
              <a:rPr sz="1800" dirty="0">
                <a:latin typeface="Arial"/>
                <a:cs typeface="Arial"/>
              </a:rPr>
              <a:t>to </a:t>
            </a:r>
            <a:r>
              <a:rPr sz="1800" spc="-5" dirty="0">
                <a:latin typeface="Arial"/>
                <a:cs typeface="Arial"/>
              </a:rPr>
              <a:t>be blank. </a:t>
            </a:r>
            <a:r>
              <a:rPr sz="1800" spc="-10" dirty="0">
                <a:latin typeface="Arial"/>
                <a:cs typeface="Arial"/>
              </a:rPr>
              <a:t>Default </a:t>
            </a:r>
            <a:r>
              <a:rPr sz="1800" spc="-5" dirty="0">
                <a:latin typeface="Arial"/>
                <a:cs typeface="Arial"/>
              </a:rPr>
              <a:t>is</a:t>
            </a:r>
            <a:r>
              <a:rPr sz="1800" spc="60" dirty="0">
                <a:latin typeface="Arial"/>
                <a:cs typeface="Arial"/>
              </a:rPr>
              <a:t> </a:t>
            </a:r>
            <a:r>
              <a:rPr sz="1800" spc="-10" dirty="0">
                <a:latin typeface="Arial"/>
                <a:cs typeface="Arial"/>
              </a:rPr>
              <a:t>False</a:t>
            </a:r>
            <a:endParaRPr sz="1800" dirty="0">
              <a:latin typeface="Arial"/>
              <a:cs typeface="Arial"/>
            </a:endParaRPr>
          </a:p>
          <a:p>
            <a:pPr marL="714375" indent="-254000">
              <a:lnSpc>
                <a:spcPts val="2005"/>
              </a:lnSpc>
              <a:buAutoNum type="alphaLcParenR"/>
              <a:tabLst>
                <a:tab pos="715010" algn="l"/>
              </a:tabLst>
            </a:pPr>
            <a:r>
              <a:rPr sz="1800" spc="-10" dirty="0">
                <a:latin typeface="Arial"/>
                <a:cs typeface="Arial"/>
              </a:rPr>
              <a:t>default </a:t>
            </a:r>
            <a:r>
              <a:rPr sz="1800" dirty="0">
                <a:latin typeface="Arial"/>
                <a:cs typeface="Arial"/>
              </a:rPr>
              <a:t>– </a:t>
            </a:r>
            <a:r>
              <a:rPr sz="1800" spc="-5" dirty="0">
                <a:latin typeface="Arial"/>
                <a:cs typeface="Arial"/>
              </a:rPr>
              <a:t>stores </a:t>
            </a:r>
            <a:r>
              <a:rPr sz="1800" spc="-10" dirty="0">
                <a:latin typeface="Arial"/>
                <a:cs typeface="Arial"/>
              </a:rPr>
              <a:t>default value </a:t>
            </a:r>
            <a:r>
              <a:rPr sz="1800" dirty="0">
                <a:latin typeface="Arial"/>
                <a:cs typeface="Arial"/>
              </a:rPr>
              <a:t>for a</a:t>
            </a:r>
            <a:r>
              <a:rPr sz="1800" spc="10" dirty="0">
                <a:latin typeface="Arial"/>
                <a:cs typeface="Arial"/>
              </a:rPr>
              <a:t> </a:t>
            </a:r>
            <a:r>
              <a:rPr sz="1800" spc="-10" dirty="0">
                <a:latin typeface="Arial"/>
                <a:cs typeface="Arial"/>
              </a:rPr>
              <a:t>field</a:t>
            </a:r>
            <a:endParaRPr sz="1800" dirty="0">
              <a:latin typeface="Arial"/>
              <a:cs typeface="Arial"/>
            </a:endParaRPr>
          </a:p>
          <a:p>
            <a:pPr marL="727075" indent="-266700">
              <a:lnSpc>
                <a:spcPts val="2005"/>
              </a:lnSpc>
              <a:buAutoNum type="alphaLcParenR"/>
              <a:tabLst>
                <a:tab pos="727710" algn="l"/>
              </a:tabLst>
            </a:pPr>
            <a:r>
              <a:rPr sz="1800" spc="-10" dirty="0">
                <a:latin typeface="Arial"/>
                <a:cs typeface="Arial"/>
              </a:rPr>
              <a:t>primary_key </a:t>
            </a:r>
            <a:r>
              <a:rPr sz="1800" dirty="0">
                <a:latin typeface="Arial"/>
                <a:cs typeface="Arial"/>
              </a:rPr>
              <a:t>– This </a:t>
            </a:r>
            <a:r>
              <a:rPr sz="1800" spc="-10" dirty="0">
                <a:latin typeface="Arial"/>
                <a:cs typeface="Arial"/>
              </a:rPr>
              <a:t>field </a:t>
            </a:r>
            <a:r>
              <a:rPr sz="1800" spc="-15" dirty="0">
                <a:latin typeface="Arial"/>
                <a:cs typeface="Arial"/>
              </a:rPr>
              <a:t>will </a:t>
            </a:r>
            <a:r>
              <a:rPr sz="1800" spc="-5" dirty="0">
                <a:latin typeface="Arial"/>
                <a:cs typeface="Arial"/>
              </a:rPr>
              <a:t>be the primary </a:t>
            </a:r>
            <a:r>
              <a:rPr sz="1800" dirty="0">
                <a:latin typeface="Arial"/>
                <a:cs typeface="Arial"/>
              </a:rPr>
              <a:t>key </a:t>
            </a:r>
            <a:r>
              <a:rPr sz="1800" spc="-5" dirty="0">
                <a:latin typeface="Arial"/>
                <a:cs typeface="Arial"/>
              </a:rPr>
              <a:t>for the</a:t>
            </a:r>
            <a:r>
              <a:rPr sz="1800" spc="-40" dirty="0">
                <a:latin typeface="Arial"/>
                <a:cs typeface="Arial"/>
              </a:rPr>
              <a:t> </a:t>
            </a:r>
            <a:r>
              <a:rPr sz="1800" spc="-10" dirty="0">
                <a:latin typeface="Arial"/>
                <a:cs typeface="Arial"/>
              </a:rPr>
              <a:t>table</a:t>
            </a:r>
            <a:endParaRPr sz="1800" dirty="0">
              <a:latin typeface="Arial"/>
              <a:cs typeface="Arial"/>
            </a:endParaRPr>
          </a:p>
          <a:p>
            <a:pPr marL="727075" indent="-266700">
              <a:lnSpc>
                <a:spcPts val="2085"/>
              </a:lnSpc>
              <a:buAutoNum type="alphaLcParenR"/>
              <a:tabLst>
                <a:tab pos="727710" algn="l"/>
              </a:tabLst>
            </a:pPr>
            <a:r>
              <a:rPr sz="1800" spc="-10" dirty="0">
                <a:latin typeface="Arial"/>
                <a:cs typeface="Arial"/>
              </a:rPr>
              <a:t>unique_key </a:t>
            </a:r>
            <a:r>
              <a:rPr sz="1800" dirty="0">
                <a:latin typeface="Arial"/>
                <a:cs typeface="Arial"/>
              </a:rPr>
              <a:t>– </a:t>
            </a:r>
            <a:r>
              <a:rPr sz="1800" spc="-5" dirty="0">
                <a:latin typeface="Arial"/>
                <a:cs typeface="Arial"/>
              </a:rPr>
              <a:t>Puts </a:t>
            </a:r>
            <a:r>
              <a:rPr sz="1800" spc="-10" dirty="0">
                <a:latin typeface="Arial"/>
                <a:cs typeface="Arial"/>
              </a:rPr>
              <a:t>unique </a:t>
            </a:r>
            <a:r>
              <a:rPr sz="1800" dirty="0">
                <a:latin typeface="Arial"/>
                <a:cs typeface="Arial"/>
              </a:rPr>
              <a:t>key </a:t>
            </a:r>
            <a:r>
              <a:rPr sz="1800" spc="-5" dirty="0">
                <a:latin typeface="Arial"/>
                <a:cs typeface="Arial"/>
              </a:rPr>
              <a:t>constraint for </a:t>
            </a:r>
            <a:r>
              <a:rPr sz="1800" dirty="0">
                <a:latin typeface="Arial"/>
                <a:cs typeface="Arial"/>
              </a:rPr>
              <a:t>a</a:t>
            </a:r>
            <a:r>
              <a:rPr sz="1800" spc="-65" dirty="0">
                <a:latin typeface="Arial"/>
                <a:cs typeface="Arial"/>
              </a:rPr>
              <a:t> </a:t>
            </a:r>
            <a:r>
              <a:rPr sz="1800" spc="-5" dirty="0">
                <a:latin typeface="Arial"/>
                <a:cs typeface="Arial"/>
              </a:rPr>
              <a:t>column</a:t>
            </a:r>
            <a:endParaRPr sz="1800" dirty="0">
              <a:latin typeface="Arial"/>
              <a:cs typeface="Arial"/>
            </a:endParaRPr>
          </a:p>
        </p:txBody>
      </p:sp>
    </p:spTree>
    <p:extLst>
      <p:ext uri="{BB962C8B-B14F-4D97-AF65-F5344CB8AC3E}">
        <p14:creationId xmlns:p14="http://schemas.microsoft.com/office/powerpoint/2010/main" val="3963166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4261" y="570156"/>
            <a:ext cx="10515600" cy="369332"/>
          </a:xfrm>
          <a:prstGeom prst="rect">
            <a:avLst/>
          </a:prstGeom>
          <a:noFill/>
        </p:spPr>
        <p:txBody>
          <a:bodyPr wrap="square" rtlCol="0">
            <a:spAutoFit/>
          </a:bodyPr>
          <a:lstStyle/>
          <a:p>
            <a:r>
              <a:rPr lang="en-US" dirty="0" smtClean="0"/>
              <a:t>Models are created in app/models.py (Ex : djdemo/models.py)</a:t>
            </a:r>
            <a:endParaRPr lang="en-US" dirty="0"/>
          </a:p>
        </p:txBody>
      </p:sp>
      <p:sp>
        <p:nvSpPr>
          <p:cNvPr id="5" name="Rectangle 4"/>
          <p:cNvSpPr/>
          <p:nvPr/>
        </p:nvSpPr>
        <p:spPr>
          <a:xfrm>
            <a:off x="1117899" y="4470706"/>
            <a:ext cx="6679329" cy="461665"/>
          </a:xfrm>
          <a:prstGeom prst="rect">
            <a:avLst/>
          </a:prstGeom>
        </p:spPr>
        <p:txBody>
          <a:bodyPr wrap="none">
            <a:spAutoFit/>
          </a:bodyPr>
          <a:lstStyle/>
          <a:p>
            <a:r>
              <a:rPr lang="en-US" sz="2400" b="1" spc="-105" dirty="0" smtClean="0">
                <a:solidFill>
                  <a:schemeClr val="accent2">
                    <a:lumMod val="75000"/>
                  </a:schemeClr>
                </a:solidFill>
              </a:rPr>
              <a:t>Setting admin to register our model in djdemo/admin.py</a:t>
            </a:r>
            <a:endParaRPr lang="en-US" sz="2400" b="1" dirty="0">
              <a:solidFill>
                <a:schemeClr val="accent2">
                  <a:lumMod val="75000"/>
                </a:schemeClr>
              </a:solidFill>
            </a:endParaRPr>
          </a:p>
        </p:txBody>
      </p:sp>
      <p:sp>
        <p:nvSpPr>
          <p:cNvPr id="7" name="TextBox 6"/>
          <p:cNvSpPr txBox="1"/>
          <p:nvPr/>
        </p:nvSpPr>
        <p:spPr>
          <a:xfrm>
            <a:off x="1538344" y="5023821"/>
            <a:ext cx="6895652" cy="1200329"/>
          </a:xfrm>
          <a:prstGeom prst="rect">
            <a:avLst/>
          </a:prstGeom>
          <a:noFill/>
        </p:spPr>
        <p:txBody>
          <a:bodyPr wrap="square" rtlCol="0">
            <a:spAutoFit/>
          </a:bodyPr>
          <a:lstStyle/>
          <a:p>
            <a:r>
              <a:rPr lang="en-US" dirty="0"/>
              <a:t>f</a:t>
            </a:r>
            <a:r>
              <a:rPr lang="en-US" dirty="0" smtClean="0"/>
              <a:t>rom django.contrib import admin</a:t>
            </a:r>
          </a:p>
          <a:p>
            <a:r>
              <a:rPr lang="en-US" dirty="0"/>
              <a:t>f</a:t>
            </a:r>
            <a:r>
              <a:rPr lang="en-US" dirty="0" smtClean="0"/>
              <a:t>rom djdemo import models</a:t>
            </a:r>
          </a:p>
          <a:p>
            <a:endParaRPr lang="en-US" dirty="0"/>
          </a:p>
          <a:p>
            <a:r>
              <a:rPr lang="en-US" dirty="0"/>
              <a:t>a</a:t>
            </a:r>
            <a:r>
              <a:rPr lang="en-US" dirty="0" smtClean="0"/>
              <a:t>dmin.site.register( </a:t>
            </a:r>
            <a:r>
              <a:rPr lang="en-US" dirty="0" err="1" smtClean="0"/>
              <a:t>models.UserDetails</a:t>
            </a:r>
            <a:r>
              <a:rPr lang="en-US" dirty="0" smtClean="0"/>
              <a:t>)</a:t>
            </a:r>
            <a:endParaRPr lang="en-US" dirty="0"/>
          </a:p>
        </p:txBody>
      </p:sp>
      <p:sp>
        <p:nvSpPr>
          <p:cNvPr id="8" name="Rectangle 7"/>
          <p:cNvSpPr/>
          <p:nvPr/>
        </p:nvSpPr>
        <p:spPr>
          <a:xfrm>
            <a:off x="924261" y="1283732"/>
            <a:ext cx="6679329" cy="461665"/>
          </a:xfrm>
          <a:prstGeom prst="rect">
            <a:avLst/>
          </a:prstGeom>
        </p:spPr>
        <p:txBody>
          <a:bodyPr wrap="none">
            <a:spAutoFit/>
          </a:bodyPr>
          <a:lstStyle/>
          <a:p>
            <a:r>
              <a:rPr lang="en-US" sz="2400" b="1" spc="-105" dirty="0" smtClean="0">
                <a:solidFill>
                  <a:schemeClr val="accent2">
                    <a:lumMod val="75000"/>
                  </a:schemeClr>
                </a:solidFill>
              </a:rPr>
              <a:t>Setting admin to register our model in djdemo/admin.py</a:t>
            </a:r>
            <a:endParaRPr lang="en-US" sz="2400" b="1" dirty="0">
              <a:solidFill>
                <a:schemeClr val="accent2">
                  <a:lumMod val="75000"/>
                </a:schemeClr>
              </a:solidFill>
            </a:endParaRPr>
          </a:p>
        </p:txBody>
      </p:sp>
      <p:sp>
        <p:nvSpPr>
          <p:cNvPr id="9" name="TextBox 8"/>
          <p:cNvSpPr txBox="1"/>
          <p:nvPr/>
        </p:nvSpPr>
        <p:spPr>
          <a:xfrm>
            <a:off x="1398494" y="1904104"/>
            <a:ext cx="6508377" cy="2308324"/>
          </a:xfrm>
          <a:prstGeom prst="rect">
            <a:avLst/>
          </a:prstGeom>
          <a:noFill/>
        </p:spPr>
        <p:txBody>
          <a:bodyPr wrap="square" rtlCol="0">
            <a:spAutoFit/>
          </a:bodyPr>
          <a:lstStyle/>
          <a:p>
            <a:r>
              <a:rPr lang="en-US" dirty="0"/>
              <a:t>f</a:t>
            </a:r>
            <a:r>
              <a:rPr lang="en-US" dirty="0" smtClean="0"/>
              <a:t>rom </a:t>
            </a:r>
            <a:r>
              <a:rPr lang="en-US" dirty="0"/>
              <a:t>d</a:t>
            </a:r>
            <a:r>
              <a:rPr lang="en-US" dirty="0" smtClean="0"/>
              <a:t>jango.db import models</a:t>
            </a:r>
          </a:p>
          <a:p>
            <a:endParaRPr lang="en-US" dirty="0"/>
          </a:p>
          <a:p>
            <a:r>
              <a:rPr lang="en-US" dirty="0"/>
              <a:t>c</a:t>
            </a:r>
            <a:r>
              <a:rPr lang="en-US" dirty="0" smtClean="0"/>
              <a:t>lass UserDetails(models.Model):</a:t>
            </a:r>
          </a:p>
          <a:p>
            <a:r>
              <a:rPr lang="en-US" dirty="0"/>
              <a:t> </a:t>
            </a:r>
            <a:r>
              <a:rPr lang="en-US" dirty="0" smtClean="0"/>
              <a:t>       user_name = models.CharField( max_length = 100)</a:t>
            </a:r>
          </a:p>
          <a:p>
            <a:r>
              <a:rPr lang="en-US" dirty="0"/>
              <a:t> </a:t>
            </a:r>
            <a:r>
              <a:rPr lang="en-US" dirty="0" smtClean="0"/>
              <a:t>       first_name = models.CharField( max_length = 100)</a:t>
            </a:r>
          </a:p>
          <a:p>
            <a:r>
              <a:rPr lang="en-US" dirty="0"/>
              <a:t> </a:t>
            </a:r>
            <a:r>
              <a:rPr lang="en-US" dirty="0" smtClean="0"/>
              <a:t>       last_name = models.CharField( max_length = 100)</a:t>
            </a:r>
          </a:p>
          <a:p>
            <a:r>
              <a:rPr lang="en-US" dirty="0"/>
              <a:t> </a:t>
            </a:r>
            <a:r>
              <a:rPr lang="en-US" dirty="0" smtClean="0"/>
              <a:t>       email = models.EmailField( max_length = 100)</a:t>
            </a:r>
          </a:p>
          <a:p>
            <a:r>
              <a:rPr lang="en-US" dirty="0"/>
              <a:t>	</a:t>
            </a:r>
          </a:p>
        </p:txBody>
      </p:sp>
    </p:spTree>
    <p:extLst>
      <p:ext uri="{BB962C8B-B14F-4D97-AF65-F5344CB8AC3E}">
        <p14:creationId xmlns:p14="http://schemas.microsoft.com/office/powerpoint/2010/main" val="1889012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99247"/>
          </a:xfrm>
        </p:spPr>
        <p:txBody>
          <a:bodyPr>
            <a:normAutofit/>
          </a:bodyPr>
          <a:lstStyle/>
          <a:p>
            <a:r>
              <a:rPr lang="en-US" sz="3600" spc="40" dirty="0">
                <a:solidFill>
                  <a:schemeClr val="accent2">
                    <a:lumMod val="75000"/>
                  </a:schemeClr>
                </a:solidFill>
                <a:latin typeface="+mn-lt"/>
                <a:cs typeface="Georgia"/>
              </a:rPr>
              <a:t>Model </a:t>
            </a:r>
            <a:r>
              <a:rPr lang="en-US" sz="3600" spc="-5" dirty="0">
                <a:solidFill>
                  <a:schemeClr val="accent2">
                    <a:lumMod val="75000"/>
                  </a:schemeClr>
                </a:solidFill>
                <a:latin typeface="+mn-lt"/>
                <a:cs typeface="Georgia"/>
              </a:rPr>
              <a:t>Field</a:t>
            </a:r>
            <a:r>
              <a:rPr lang="en-US" sz="3600" spc="-60" dirty="0">
                <a:solidFill>
                  <a:schemeClr val="accent2">
                    <a:lumMod val="75000"/>
                  </a:schemeClr>
                </a:solidFill>
                <a:latin typeface="+mn-lt"/>
                <a:cs typeface="Georgia"/>
              </a:rPr>
              <a:t> </a:t>
            </a:r>
            <a:r>
              <a:rPr lang="en-US" sz="3600" spc="-15" dirty="0">
                <a:solidFill>
                  <a:schemeClr val="accent2">
                    <a:lumMod val="75000"/>
                  </a:schemeClr>
                </a:solidFill>
                <a:latin typeface="+mn-lt"/>
                <a:cs typeface="Georgia"/>
              </a:rPr>
              <a:t>Relationships</a:t>
            </a:r>
            <a:endParaRPr lang="en-US" sz="3600" dirty="0">
              <a:solidFill>
                <a:schemeClr val="accent2">
                  <a:lumMod val="75000"/>
                </a:schemeClr>
              </a:solidFill>
              <a:latin typeface="+mn-lt"/>
            </a:endParaRPr>
          </a:p>
        </p:txBody>
      </p:sp>
      <p:sp>
        <p:nvSpPr>
          <p:cNvPr id="4" name="Rectangle 3"/>
          <p:cNvSpPr/>
          <p:nvPr/>
        </p:nvSpPr>
        <p:spPr>
          <a:xfrm>
            <a:off x="257287" y="899059"/>
            <a:ext cx="6096000" cy="3188052"/>
          </a:xfrm>
          <a:prstGeom prst="rect">
            <a:avLst/>
          </a:prstGeom>
        </p:spPr>
        <p:txBody>
          <a:bodyPr>
            <a:spAutoFit/>
          </a:bodyPr>
          <a:lstStyle/>
          <a:p>
            <a:pPr marL="12700" marR="5080">
              <a:lnSpc>
                <a:spcPts val="2000"/>
              </a:lnSpc>
              <a:spcBef>
                <a:spcPts val="300"/>
              </a:spcBef>
            </a:pPr>
            <a:r>
              <a:rPr lang="en-US" spc="-10" dirty="0">
                <a:latin typeface="Arial"/>
                <a:cs typeface="Arial"/>
              </a:rPr>
              <a:t>Django </a:t>
            </a:r>
            <a:r>
              <a:rPr lang="en-US" spc="-5" dirty="0">
                <a:latin typeface="Arial"/>
                <a:cs typeface="Arial"/>
              </a:rPr>
              <a:t>provides </a:t>
            </a:r>
            <a:r>
              <a:rPr lang="en-US" spc="-20" dirty="0">
                <a:latin typeface="Arial"/>
                <a:cs typeface="Arial"/>
              </a:rPr>
              <a:t>ways </a:t>
            </a:r>
            <a:r>
              <a:rPr lang="en-US" dirty="0">
                <a:latin typeface="Arial"/>
                <a:cs typeface="Arial"/>
              </a:rPr>
              <a:t>to </a:t>
            </a:r>
            <a:r>
              <a:rPr lang="en-US" spc="-5" dirty="0">
                <a:latin typeface="Arial"/>
                <a:cs typeface="Arial"/>
              </a:rPr>
              <a:t>define the </a:t>
            </a:r>
            <a:r>
              <a:rPr lang="en-US" spc="-10" dirty="0">
                <a:latin typeface="Arial"/>
                <a:cs typeface="Arial"/>
              </a:rPr>
              <a:t>three </a:t>
            </a:r>
            <a:r>
              <a:rPr lang="en-US" dirty="0">
                <a:latin typeface="Arial"/>
                <a:cs typeface="Arial"/>
              </a:rPr>
              <a:t>most </a:t>
            </a:r>
            <a:r>
              <a:rPr lang="en-US" spc="-5" dirty="0">
                <a:latin typeface="Arial"/>
                <a:cs typeface="Arial"/>
              </a:rPr>
              <a:t>common </a:t>
            </a:r>
            <a:r>
              <a:rPr lang="en-US" spc="-10" dirty="0">
                <a:latin typeface="Arial"/>
                <a:cs typeface="Arial"/>
              </a:rPr>
              <a:t>types of  database relationships:</a:t>
            </a:r>
            <a:endParaRPr lang="en-US" dirty="0">
              <a:latin typeface="Arial"/>
              <a:cs typeface="Arial"/>
            </a:endParaRPr>
          </a:p>
          <a:p>
            <a:pPr marL="727075" indent="-266700">
              <a:lnSpc>
                <a:spcPts val="1895"/>
              </a:lnSpc>
              <a:buAutoNum type="alphaLcParenR"/>
              <a:tabLst>
                <a:tab pos="727710" algn="l"/>
              </a:tabLst>
            </a:pPr>
            <a:r>
              <a:rPr lang="en-US" spc="-10" dirty="0">
                <a:latin typeface="Arial"/>
                <a:cs typeface="Arial"/>
              </a:rPr>
              <a:t>many-to-one</a:t>
            </a:r>
            <a:endParaRPr lang="en-US" dirty="0">
              <a:latin typeface="Arial"/>
              <a:cs typeface="Arial"/>
            </a:endParaRPr>
          </a:p>
          <a:p>
            <a:pPr marL="727075" indent="-266700">
              <a:lnSpc>
                <a:spcPts val="2005"/>
              </a:lnSpc>
              <a:buAutoNum type="alphaLcParenR"/>
              <a:tabLst>
                <a:tab pos="727710" algn="l"/>
              </a:tabLst>
            </a:pPr>
            <a:r>
              <a:rPr lang="en-US" spc="-10" dirty="0">
                <a:latin typeface="Arial"/>
                <a:cs typeface="Arial"/>
              </a:rPr>
              <a:t>many-to-many</a:t>
            </a:r>
            <a:endParaRPr lang="en-US" dirty="0">
              <a:latin typeface="Arial"/>
              <a:cs typeface="Arial"/>
            </a:endParaRPr>
          </a:p>
          <a:p>
            <a:pPr marL="714375" indent="-254000">
              <a:lnSpc>
                <a:spcPts val="2080"/>
              </a:lnSpc>
              <a:buAutoNum type="alphaLcParenR"/>
              <a:tabLst>
                <a:tab pos="715010" algn="l"/>
              </a:tabLst>
            </a:pPr>
            <a:r>
              <a:rPr lang="en-US" spc="-10" dirty="0">
                <a:latin typeface="Arial"/>
                <a:cs typeface="Arial"/>
              </a:rPr>
              <a:t>one-to-one</a:t>
            </a:r>
            <a:endParaRPr lang="en-US" dirty="0">
              <a:latin typeface="Arial"/>
              <a:cs typeface="Arial"/>
            </a:endParaRPr>
          </a:p>
          <a:p>
            <a:pPr>
              <a:lnSpc>
                <a:spcPct val="100000"/>
              </a:lnSpc>
              <a:spcBef>
                <a:spcPts val="20"/>
              </a:spcBef>
            </a:pPr>
            <a:endParaRPr lang="en-US" sz="1600" dirty="0">
              <a:latin typeface="Arial"/>
              <a:cs typeface="Arial"/>
            </a:endParaRPr>
          </a:p>
          <a:p>
            <a:pPr marL="12700">
              <a:lnSpc>
                <a:spcPts val="2080"/>
              </a:lnSpc>
            </a:pPr>
            <a:r>
              <a:rPr lang="en-US" b="1" u="sng" spc="-5" dirty="0">
                <a:uFill>
                  <a:solidFill>
                    <a:srgbClr val="000000"/>
                  </a:solidFill>
                </a:uFill>
                <a:latin typeface="Arial"/>
                <a:cs typeface="Arial"/>
              </a:rPr>
              <a:t>ManyToOne:</a:t>
            </a:r>
            <a:endParaRPr lang="en-US" dirty="0">
              <a:latin typeface="Arial"/>
              <a:cs typeface="Arial"/>
            </a:endParaRPr>
          </a:p>
          <a:p>
            <a:pPr marL="12700" marR="1991360">
              <a:lnSpc>
                <a:spcPts val="2010"/>
              </a:lnSpc>
              <a:spcBef>
                <a:spcPts val="110"/>
              </a:spcBef>
            </a:pPr>
            <a:r>
              <a:rPr lang="en-US" spc="5" dirty="0">
                <a:latin typeface="Arial"/>
                <a:cs typeface="Arial"/>
              </a:rPr>
              <a:t>To </a:t>
            </a:r>
            <a:r>
              <a:rPr lang="en-US" spc="-5" dirty="0">
                <a:latin typeface="Arial"/>
                <a:cs typeface="Arial"/>
              </a:rPr>
              <a:t>define </a:t>
            </a:r>
            <a:r>
              <a:rPr lang="en-US" dirty="0">
                <a:latin typeface="Arial"/>
                <a:cs typeface="Arial"/>
              </a:rPr>
              <a:t>a </a:t>
            </a:r>
            <a:r>
              <a:rPr lang="en-US" spc="-10" dirty="0">
                <a:latin typeface="Arial"/>
                <a:cs typeface="Arial"/>
              </a:rPr>
              <a:t>many-to-one relationship </a:t>
            </a:r>
            <a:r>
              <a:rPr lang="en-US" spc="-20" dirty="0">
                <a:latin typeface="Arial"/>
                <a:cs typeface="Arial"/>
              </a:rPr>
              <a:t>we </a:t>
            </a:r>
            <a:r>
              <a:rPr lang="en-US" spc="-5" dirty="0">
                <a:latin typeface="Arial"/>
                <a:cs typeface="Arial"/>
              </a:rPr>
              <a:t>use  </a:t>
            </a:r>
            <a:r>
              <a:rPr lang="en-US" spc="-10" dirty="0">
                <a:latin typeface="Arial"/>
                <a:cs typeface="Arial"/>
              </a:rPr>
              <a:t>“django.db.models.ForeignKey”</a:t>
            </a:r>
            <a:endParaRPr lang="en-US" dirty="0">
              <a:latin typeface="Arial"/>
              <a:cs typeface="Arial"/>
            </a:endParaRPr>
          </a:p>
          <a:p>
            <a:pPr>
              <a:lnSpc>
                <a:spcPct val="100000"/>
              </a:lnSpc>
              <a:spcBef>
                <a:spcPts val="35"/>
              </a:spcBef>
            </a:pPr>
            <a:endParaRPr lang="en-US" sz="1550" dirty="0">
              <a:latin typeface="Arial"/>
              <a:cs typeface="Arial"/>
            </a:endParaRPr>
          </a:p>
          <a:p>
            <a:pPr marL="12700">
              <a:lnSpc>
                <a:spcPct val="100000"/>
              </a:lnSpc>
            </a:pPr>
            <a:r>
              <a:rPr lang="en-US" dirty="0">
                <a:latin typeface="Arial"/>
                <a:cs typeface="Arial"/>
              </a:rPr>
              <a:t>It </a:t>
            </a:r>
            <a:r>
              <a:rPr lang="en-US" spc="-10" dirty="0">
                <a:latin typeface="Arial"/>
                <a:cs typeface="Arial"/>
              </a:rPr>
              <a:t>requires </a:t>
            </a:r>
            <a:r>
              <a:rPr lang="en-US" dirty="0">
                <a:latin typeface="Arial"/>
                <a:cs typeface="Arial"/>
              </a:rPr>
              <a:t>a </a:t>
            </a:r>
            <a:r>
              <a:rPr lang="en-US" spc="-5" dirty="0">
                <a:latin typeface="Arial"/>
                <a:cs typeface="Arial"/>
              </a:rPr>
              <a:t>positional argument: related </a:t>
            </a:r>
            <a:r>
              <a:rPr lang="en-US" spc="-10" dirty="0">
                <a:latin typeface="Arial"/>
                <a:cs typeface="Arial"/>
              </a:rPr>
              <a:t>model</a:t>
            </a:r>
            <a:r>
              <a:rPr lang="en-US" spc="10" dirty="0">
                <a:latin typeface="Arial"/>
                <a:cs typeface="Arial"/>
              </a:rPr>
              <a:t> </a:t>
            </a:r>
            <a:r>
              <a:rPr lang="en-US" spc="-10" dirty="0">
                <a:latin typeface="Arial"/>
                <a:cs typeface="Arial"/>
              </a:rPr>
              <a:t>name</a:t>
            </a:r>
            <a:endParaRPr lang="en-US" dirty="0">
              <a:latin typeface="Arial"/>
              <a:cs typeface="Arial"/>
            </a:endParaRPr>
          </a:p>
        </p:txBody>
      </p:sp>
      <p:pic>
        <p:nvPicPr>
          <p:cNvPr id="5" name="Picture 4"/>
          <p:cNvPicPr>
            <a:picLocks noChangeAspect="1"/>
          </p:cNvPicPr>
          <p:nvPr/>
        </p:nvPicPr>
        <p:blipFill>
          <a:blip r:embed="rId2"/>
          <a:stretch>
            <a:fillRect/>
          </a:stretch>
        </p:blipFill>
        <p:spPr>
          <a:xfrm>
            <a:off x="432882" y="4286923"/>
            <a:ext cx="5157659" cy="2303929"/>
          </a:xfrm>
          <a:prstGeom prst="rect">
            <a:avLst/>
          </a:prstGeom>
        </p:spPr>
      </p:pic>
      <p:sp>
        <p:nvSpPr>
          <p:cNvPr id="6" name="Rectangle 5"/>
          <p:cNvSpPr/>
          <p:nvPr/>
        </p:nvSpPr>
        <p:spPr>
          <a:xfrm>
            <a:off x="6846316" y="614487"/>
            <a:ext cx="1705147" cy="369332"/>
          </a:xfrm>
          <a:prstGeom prst="rect">
            <a:avLst/>
          </a:prstGeom>
        </p:spPr>
        <p:txBody>
          <a:bodyPr wrap="none">
            <a:spAutoFit/>
          </a:bodyPr>
          <a:lstStyle/>
          <a:p>
            <a:pPr marL="12700">
              <a:lnSpc>
                <a:spcPct val="100000"/>
              </a:lnSpc>
              <a:spcBef>
                <a:spcPts val="100"/>
              </a:spcBef>
            </a:pPr>
            <a:r>
              <a:rPr lang="en-US" b="1" u="sng" spc="-10" dirty="0" err="1">
                <a:uFill>
                  <a:solidFill>
                    <a:srgbClr val="000000"/>
                  </a:solidFill>
                </a:uFill>
                <a:latin typeface="Arial"/>
                <a:cs typeface="Arial"/>
              </a:rPr>
              <a:t>ManyToMany</a:t>
            </a:r>
            <a:r>
              <a:rPr lang="en-US" b="1" u="sng" spc="-10" dirty="0">
                <a:uFill>
                  <a:solidFill>
                    <a:srgbClr val="000000"/>
                  </a:solidFill>
                </a:uFill>
                <a:latin typeface="Arial"/>
                <a:cs typeface="Arial"/>
              </a:rPr>
              <a:t>:</a:t>
            </a:r>
            <a:endParaRPr lang="en-US" dirty="0">
              <a:latin typeface="Arial"/>
              <a:cs typeface="Arial"/>
            </a:endParaRPr>
          </a:p>
        </p:txBody>
      </p:sp>
      <p:sp>
        <p:nvSpPr>
          <p:cNvPr id="7" name="object 6"/>
          <p:cNvSpPr txBox="1"/>
          <p:nvPr/>
        </p:nvSpPr>
        <p:spPr>
          <a:xfrm>
            <a:off x="6940307" y="3720039"/>
            <a:ext cx="1270635" cy="299720"/>
          </a:xfrm>
          <a:prstGeom prst="rect">
            <a:avLst/>
          </a:prstGeom>
        </p:spPr>
        <p:txBody>
          <a:bodyPr vert="horz" wrap="square" lIns="0" tIns="12700" rIns="0" bIns="0" rtlCol="0">
            <a:spAutoFit/>
          </a:bodyPr>
          <a:lstStyle/>
          <a:p>
            <a:pPr marL="12700">
              <a:lnSpc>
                <a:spcPct val="100000"/>
              </a:lnSpc>
              <a:spcBef>
                <a:spcPts val="100"/>
              </a:spcBef>
            </a:pPr>
            <a:r>
              <a:rPr sz="1800" b="1" u="sng" spc="-5" dirty="0">
                <a:uFill>
                  <a:solidFill>
                    <a:srgbClr val="000000"/>
                  </a:solidFill>
                </a:uFill>
                <a:latin typeface="Arial"/>
                <a:cs typeface="Arial"/>
              </a:rPr>
              <a:t>OneToOne:</a:t>
            </a:r>
            <a:endParaRPr sz="1800" dirty="0">
              <a:latin typeface="Arial"/>
              <a:cs typeface="Arial"/>
            </a:endParaRPr>
          </a:p>
        </p:txBody>
      </p:sp>
      <p:pic>
        <p:nvPicPr>
          <p:cNvPr id="8" name="Picture 7"/>
          <p:cNvPicPr>
            <a:picLocks noChangeAspect="1"/>
          </p:cNvPicPr>
          <p:nvPr/>
        </p:nvPicPr>
        <p:blipFill>
          <a:blip r:embed="rId3"/>
          <a:stretch>
            <a:fillRect/>
          </a:stretch>
        </p:blipFill>
        <p:spPr>
          <a:xfrm>
            <a:off x="6940307" y="1123204"/>
            <a:ext cx="4486275" cy="2457450"/>
          </a:xfrm>
          <a:prstGeom prst="rect">
            <a:avLst/>
          </a:prstGeom>
        </p:spPr>
      </p:pic>
      <p:pic>
        <p:nvPicPr>
          <p:cNvPr id="9" name="Picture 8"/>
          <p:cNvPicPr>
            <a:picLocks noChangeAspect="1"/>
          </p:cNvPicPr>
          <p:nvPr/>
        </p:nvPicPr>
        <p:blipFill>
          <a:blip r:embed="rId4"/>
          <a:stretch>
            <a:fillRect/>
          </a:stretch>
        </p:blipFill>
        <p:spPr>
          <a:xfrm>
            <a:off x="6940307" y="4159144"/>
            <a:ext cx="4676775" cy="2609850"/>
          </a:xfrm>
          <a:prstGeom prst="rect">
            <a:avLst/>
          </a:prstGeom>
        </p:spPr>
      </p:pic>
    </p:spTree>
    <p:extLst>
      <p:ext uri="{BB962C8B-B14F-4D97-AF65-F5344CB8AC3E}">
        <p14:creationId xmlns:p14="http://schemas.microsoft.com/office/powerpoint/2010/main" val="4287827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sz="3600" dirty="0" smtClean="0">
                <a:solidFill>
                  <a:schemeClr val="accent2">
                    <a:lumMod val="75000"/>
                  </a:schemeClr>
                </a:solidFill>
              </a:rPr>
              <a:t>Meta Options</a:t>
            </a:r>
            <a:endParaRPr lang="en-US" sz="3600" dirty="0">
              <a:solidFill>
                <a:schemeClr val="accent2">
                  <a:lumMod val="75000"/>
                </a:schemeClr>
              </a:solidFill>
            </a:endParaRPr>
          </a:p>
        </p:txBody>
      </p:sp>
      <p:sp>
        <p:nvSpPr>
          <p:cNvPr id="4" name="Rectangle 3"/>
          <p:cNvSpPr/>
          <p:nvPr/>
        </p:nvSpPr>
        <p:spPr>
          <a:xfrm>
            <a:off x="2807746" y="1325564"/>
            <a:ext cx="6583680" cy="3962623"/>
          </a:xfrm>
          <a:prstGeom prst="rect">
            <a:avLst/>
          </a:prstGeom>
        </p:spPr>
        <p:txBody>
          <a:bodyPr wrap="square">
            <a:spAutoFit/>
          </a:bodyPr>
          <a:lstStyle/>
          <a:p>
            <a:pPr marL="12700" marR="5080">
              <a:lnSpc>
                <a:spcPts val="2010"/>
              </a:lnSpc>
              <a:spcBef>
                <a:spcPts val="290"/>
              </a:spcBef>
            </a:pPr>
            <a:r>
              <a:rPr lang="en-US" dirty="0">
                <a:latin typeface="Arial"/>
                <a:cs typeface="Arial"/>
              </a:rPr>
              <a:t>Give </a:t>
            </a:r>
            <a:r>
              <a:rPr lang="en-US" spc="-15" dirty="0">
                <a:latin typeface="Arial"/>
                <a:cs typeface="Arial"/>
              </a:rPr>
              <a:t>your </a:t>
            </a:r>
            <a:r>
              <a:rPr lang="en-US" spc="-10" dirty="0">
                <a:latin typeface="Arial"/>
                <a:cs typeface="Arial"/>
              </a:rPr>
              <a:t>model </a:t>
            </a:r>
            <a:r>
              <a:rPr lang="en-US" spc="-5" dirty="0">
                <a:latin typeface="Arial"/>
                <a:cs typeface="Arial"/>
              </a:rPr>
              <a:t>metadata </a:t>
            </a:r>
            <a:r>
              <a:rPr lang="en-US" spc="-10" dirty="0">
                <a:latin typeface="Arial"/>
                <a:cs typeface="Arial"/>
              </a:rPr>
              <a:t>by </a:t>
            </a:r>
            <a:r>
              <a:rPr lang="en-US" spc="-5" dirty="0">
                <a:latin typeface="Arial"/>
                <a:cs typeface="Arial"/>
              </a:rPr>
              <a:t>using an </a:t>
            </a:r>
            <a:r>
              <a:rPr lang="en-US" spc="-10" dirty="0">
                <a:latin typeface="Arial"/>
                <a:cs typeface="Arial"/>
              </a:rPr>
              <a:t>inner </a:t>
            </a:r>
            <a:r>
              <a:rPr lang="en-US" spc="-5" dirty="0">
                <a:latin typeface="Arial"/>
                <a:cs typeface="Arial"/>
              </a:rPr>
              <a:t>class </a:t>
            </a:r>
            <a:r>
              <a:rPr lang="en-US" spc="-10" dirty="0">
                <a:latin typeface="Arial"/>
                <a:cs typeface="Arial"/>
              </a:rPr>
              <a:t>Meta:  </a:t>
            </a:r>
            <a:r>
              <a:rPr lang="en-US" spc="-5" dirty="0">
                <a:latin typeface="Arial"/>
                <a:cs typeface="Arial"/>
              </a:rPr>
              <a:t>e.g:</a:t>
            </a:r>
            <a:endParaRPr lang="en-US" dirty="0">
              <a:latin typeface="Arial"/>
              <a:cs typeface="Arial"/>
            </a:endParaRPr>
          </a:p>
          <a:p>
            <a:pPr marL="12700">
              <a:lnSpc>
                <a:spcPts val="1895"/>
              </a:lnSpc>
            </a:pPr>
            <a:r>
              <a:rPr lang="en-US" b="1" spc="-5" dirty="0">
                <a:latin typeface="Arial"/>
                <a:cs typeface="Arial"/>
              </a:rPr>
              <a:t>class</a:t>
            </a:r>
            <a:r>
              <a:rPr lang="en-US" b="1" spc="-10" dirty="0">
                <a:latin typeface="Arial"/>
                <a:cs typeface="Arial"/>
              </a:rPr>
              <a:t> </a:t>
            </a:r>
            <a:r>
              <a:rPr lang="en-US" b="1" spc="-5" dirty="0">
                <a:latin typeface="Arial"/>
                <a:cs typeface="Arial"/>
              </a:rPr>
              <a:t>Student(models.Model):</a:t>
            </a:r>
            <a:endParaRPr lang="en-US" dirty="0">
              <a:latin typeface="Arial"/>
              <a:cs typeface="Arial"/>
            </a:endParaRPr>
          </a:p>
          <a:p>
            <a:pPr marL="269240">
              <a:lnSpc>
                <a:spcPts val="2085"/>
              </a:lnSpc>
            </a:pPr>
            <a:r>
              <a:rPr lang="en-US" b="1" spc="-5" dirty="0">
                <a:latin typeface="Arial"/>
                <a:cs typeface="Arial"/>
              </a:rPr>
              <a:t>name </a:t>
            </a:r>
            <a:r>
              <a:rPr lang="en-US" b="1" dirty="0">
                <a:latin typeface="Arial"/>
                <a:cs typeface="Arial"/>
              </a:rPr>
              <a:t>=</a:t>
            </a:r>
            <a:r>
              <a:rPr lang="en-US" b="1" spc="-15" dirty="0">
                <a:latin typeface="Arial"/>
                <a:cs typeface="Arial"/>
              </a:rPr>
              <a:t> </a:t>
            </a:r>
            <a:r>
              <a:rPr lang="en-US" b="1" spc="-5" dirty="0">
                <a:latin typeface="Arial"/>
                <a:cs typeface="Arial"/>
              </a:rPr>
              <a:t>models.CharField(max_length=50)</a:t>
            </a:r>
            <a:endParaRPr lang="en-US" dirty="0">
              <a:latin typeface="Arial"/>
              <a:cs typeface="Arial"/>
            </a:endParaRPr>
          </a:p>
          <a:p>
            <a:pPr>
              <a:lnSpc>
                <a:spcPct val="100000"/>
              </a:lnSpc>
              <a:spcBef>
                <a:spcPts val="10"/>
              </a:spcBef>
            </a:pPr>
            <a:endParaRPr lang="en-US" sz="1600" dirty="0">
              <a:latin typeface="Arial"/>
              <a:cs typeface="Arial"/>
            </a:endParaRPr>
          </a:p>
          <a:p>
            <a:pPr marL="269240">
              <a:lnSpc>
                <a:spcPts val="2085"/>
              </a:lnSpc>
            </a:pPr>
            <a:r>
              <a:rPr lang="en-US" b="1" spc="-10" dirty="0">
                <a:latin typeface="Arial"/>
                <a:cs typeface="Arial"/>
              </a:rPr>
              <a:t>class </a:t>
            </a:r>
            <a:r>
              <a:rPr lang="en-US" b="1" spc="-5" dirty="0">
                <a:latin typeface="Arial"/>
                <a:cs typeface="Arial"/>
              </a:rPr>
              <a:t>Meta:</a:t>
            </a:r>
            <a:endParaRPr lang="en-US" dirty="0">
              <a:latin typeface="Arial"/>
              <a:cs typeface="Arial"/>
            </a:endParaRPr>
          </a:p>
          <a:p>
            <a:pPr marL="524510" marR="2795270" indent="1270">
              <a:lnSpc>
                <a:spcPts val="2000"/>
              </a:lnSpc>
              <a:spcBef>
                <a:spcPts val="125"/>
              </a:spcBef>
            </a:pPr>
            <a:r>
              <a:rPr lang="en-US" b="1" spc="-5" dirty="0">
                <a:latin typeface="Arial"/>
                <a:cs typeface="Arial"/>
              </a:rPr>
              <a:t>ordering </a:t>
            </a:r>
            <a:r>
              <a:rPr lang="en-US" b="1" dirty="0">
                <a:latin typeface="Arial"/>
                <a:cs typeface="Arial"/>
              </a:rPr>
              <a:t>= </a:t>
            </a:r>
            <a:r>
              <a:rPr lang="en-US" b="1" spc="-5" dirty="0">
                <a:latin typeface="Arial"/>
                <a:cs typeface="Arial"/>
              </a:rPr>
              <a:t>["name"]  db_table </a:t>
            </a:r>
            <a:r>
              <a:rPr lang="en-US" b="1" dirty="0">
                <a:latin typeface="Arial"/>
                <a:cs typeface="Arial"/>
              </a:rPr>
              <a:t>=</a:t>
            </a:r>
            <a:r>
              <a:rPr lang="en-US" b="1" spc="-55" dirty="0">
                <a:latin typeface="Arial"/>
                <a:cs typeface="Arial"/>
              </a:rPr>
              <a:t> </a:t>
            </a:r>
            <a:r>
              <a:rPr lang="en-US" b="1" spc="-5" dirty="0">
                <a:latin typeface="Arial"/>
                <a:cs typeface="Arial"/>
              </a:rPr>
              <a:t>“students”</a:t>
            </a:r>
            <a:endParaRPr lang="en-US" dirty="0">
              <a:latin typeface="Arial"/>
              <a:cs typeface="Arial"/>
            </a:endParaRPr>
          </a:p>
          <a:p>
            <a:pPr>
              <a:lnSpc>
                <a:spcPct val="100000"/>
              </a:lnSpc>
              <a:spcBef>
                <a:spcPts val="35"/>
              </a:spcBef>
            </a:pPr>
            <a:endParaRPr lang="en-US" sz="1550" dirty="0">
              <a:latin typeface="Arial"/>
              <a:cs typeface="Arial"/>
            </a:endParaRPr>
          </a:p>
          <a:p>
            <a:pPr marL="12700">
              <a:lnSpc>
                <a:spcPts val="2080"/>
              </a:lnSpc>
              <a:spcBef>
                <a:spcPts val="5"/>
              </a:spcBef>
            </a:pPr>
            <a:r>
              <a:rPr lang="en-US" spc="-5" dirty="0">
                <a:latin typeface="Arial"/>
                <a:cs typeface="Arial"/>
              </a:rPr>
              <a:t>Few </a:t>
            </a:r>
            <a:r>
              <a:rPr lang="en-US" dirty="0">
                <a:latin typeface="Arial"/>
                <a:cs typeface="Arial"/>
              </a:rPr>
              <a:t>meta</a:t>
            </a:r>
            <a:r>
              <a:rPr lang="en-US" spc="-40" dirty="0">
                <a:latin typeface="Arial"/>
                <a:cs typeface="Arial"/>
              </a:rPr>
              <a:t> </a:t>
            </a:r>
            <a:r>
              <a:rPr lang="en-US" spc="-10" dirty="0">
                <a:latin typeface="Arial"/>
                <a:cs typeface="Arial"/>
              </a:rPr>
              <a:t>options:</a:t>
            </a:r>
            <a:endParaRPr lang="en-US" dirty="0">
              <a:latin typeface="Arial"/>
              <a:cs typeface="Arial"/>
            </a:endParaRPr>
          </a:p>
          <a:p>
            <a:pPr marL="727075" indent="-266700">
              <a:lnSpc>
                <a:spcPts val="2005"/>
              </a:lnSpc>
              <a:buAutoNum type="alphaLcParenR"/>
              <a:tabLst>
                <a:tab pos="727710" algn="l"/>
              </a:tabLst>
            </a:pPr>
            <a:r>
              <a:rPr lang="en-US" spc="-5" dirty="0">
                <a:latin typeface="Arial"/>
                <a:cs typeface="Arial"/>
              </a:rPr>
              <a:t>ordering</a:t>
            </a:r>
            <a:endParaRPr lang="en-US" dirty="0">
              <a:latin typeface="Arial"/>
              <a:cs typeface="Arial"/>
            </a:endParaRPr>
          </a:p>
          <a:p>
            <a:pPr marL="727075" indent="-266700">
              <a:lnSpc>
                <a:spcPts val="2010"/>
              </a:lnSpc>
              <a:buAutoNum type="alphaLcParenR"/>
              <a:tabLst>
                <a:tab pos="727710" algn="l"/>
              </a:tabLst>
            </a:pPr>
            <a:r>
              <a:rPr lang="en-US" spc="-10" dirty="0">
                <a:latin typeface="Arial"/>
                <a:cs typeface="Arial"/>
              </a:rPr>
              <a:t>db_name</a:t>
            </a:r>
            <a:endParaRPr lang="en-US" dirty="0">
              <a:latin typeface="Arial"/>
              <a:cs typeface="Arial"/>
            </a:endParaRPr>
          </a:p>
          <a:p>
            <a:pPr marL="714375" indent="-254000">
              <a:lnSpc>
                <a:spcPts val="2010"/>
              </a:lnSpc>
              <a:buAutoNum type="alphaLcParenR"/>
              <a:tabLst>
                <a:tab pos="715010" algn="l"/>
              </a:tabLst>
            </a:pPr>
            <a:r>
              <a:rPr lang="en-US" spc="-10" dirty="0">
                <a:latin typeface="Arial"/>
                <a:cs typeface="Arial"/>
              </a:rPr>
              <a:t>unique_together</a:t>
            </a:r>
            <a:endParaRPr lang="en-US" dirty="0">
              <a:latin typeface="Arial"/>
              <a:cs typeface="Arial"/>
            </a:endParaRPr>
          </a:p>
          <a:p>
            <a:pPr marL="727075" indent="-266700">
              <a:lnSpc>
                <a:spcPts val="2005"/>
              </a:lnSpc>
              <a:buAutoNum type="alphaLcParenR"/>
              <a:tabLst>
                <a:tab pos="727710" algn="l"/>
              </a:tabLst>
            </a:pPr>
            <a:r>
              <a:rPr lang="en-US" spc="-10" dirty="0">
                <a:latin typeface="Arial"/>
                <a:cs typeface="Arial"/>
              </a:rPr>
              <a:t>index_together</a:t>
            </a:r>
            <a:endParaRPr lang="en-US" dirty="0">
              <a:latin typeface="Arial"/>
              <a:cs typeface="Arial"/>
            </a:endParaRPr>
          </a:p>
          <a:p>
            <a:pPr marL="727075" indent="-266700">
              <a:lnSpc>
                <a:spcPts val="2005"/>
              </a:lnSpc>
              <a:buAutoNum type="alphaLcParenR"/>
              <a:tabLst>
                <a:tab pos="727710" algn="l"/>
              </a:tabLst>
            </a:pPr>
            <a:r>
              <a:rPr lang="en-US" spc="-5" dirty="0">
                <a:latin typeface="Arial"/>
                <a:cs typeface="Arial"/>
              </a:rPr>
              <a:t>abstract</a:t>
            </a:r>
            <a:endParaRPr lang="en-US" dirty="0">
              <a:latin typeface="Arial"/>
              <a:cs typeface="Arial"/>
            </a:endParaRPr>
          </a:p>
          <a:p>
            <a:pPr marL="664210" indent="-203835">
              <a:lnSpc>
                <a:spcPts val="2085"/>
              </a:lnSpc>
              <a:buAutoNum type="alphaLcParenR"/>
              <a:tabLst>
                <a:tab pos="664845" algn="l"/>
              </a:tabLst>
            </a:pPr>
            <a:r>
              <a:rPr lang="en-US" spc="-10" dirty="0">
                <a:latin typeface="Arial"/>
                <a:cs typeface="Arial"/>
              </a:rPr>
              <a:t>proxy</a:t>
            </a:r>
            <a:endParaRPr lang="en-US" dirty="0">
              <a:latin typeface="Arial"/>
              <a:cs typeface="Arial"/>
            </a:endParaRPr>
          </a:p>
        </p:txBody>
      </p:sp>
    </p:spTree>
    <p:extLst>
      <p:ext uri="{BB962C8B-B14F-4D97-AF65-F5344CB8AC3E}">
        <p14:creationId xmlns:p14="http://schemas.microsoft.com/office/powerpoint/2010/main" val="2678328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42278"/>
          </a:xfrm>
        </p:spPr>
        <p:txBody>
          <a:bodyPr>
            <a:normAutofit/>
          </a:bodyPr>
          <a:lstStyle/>
          <a:p>
            <a:r>
              <a:rPr lang="en-US" sz="3600" dirty="0" smtClean="0">
                <a:solidFill>
                  <a:schemeClr val="accent2">
                    <a:lumMod val="75000"/>
                  </a:schemeClr>
                </a:solidFill>
              </a:rPr>
              <a:t>Model Methods</a:t>
            </a:r>
            <a:endParaRPr lang="en-US" sz="3600" dirty="0">
              <a:solidFill>
                <a:schemeClr val="accent2">
                  <a:lumMod val="75000"/>
                </a:schemeClr>
              </a:solidFill>
            </a:endParaRPr>
          </a:p>
        </p:txBody>
      </p:sp>
      <p:sp>
        <p:nvSpPr>
          <p:cNvPr id="4" name="Rectangle 3"/>
          <p:cNvSpPr/>
          <p:nvPr/>
        </p:nvSpPr>
        <p:spPr>
          <a:xfrm>
            <a:off x="181984" y="977337"/>
            <a:ext cx="6096000" cy="4473019"/>
          </a:xfrm>
          <a:prstGeom prst="rect">
            <a:avLst/>
          </a:prstGeom>
        </p:spPr>
        <p:txBody>
          <a:bodyPr>
            <a:spAutoFit/>
          </a:bodyPr>
          <a:lstStyle/>
          <a:p>
            <a:pPr marL="12700" marR="5080">
              <a:lnSpc>
                <a:spcPts val="2010"/>
              </a:lnSpc>
              <a:spcBef>
                <a:spcPts val="290"/>
              </a:spcBef>
            </a:pPr>
            <a:r>
              <a:rPr lang="en-US" dirty="0">
                <a:latin typeface="Arial"/>
                <a:cs typeface="Arial"/>
              </a:rPr>
              <a:t>We </a:t>
            </a:r>
            <a:r>
              <a:rPr lang="en-US" spc="-5" dirty="0">
                <a:latin typeface="Arial"/>
                <a:cs typeface="Arial"/>
              </a:rPr>
              <a:t>can create </a:t>
            </a:r>
            <a:r>
              <a:rPr lang="en-US" dirty="0">
                <a:latin typeface="Arial"/>
                <a:cs typeface="Arial"/>
              </a:rPr>
              <a:t>custom </a:t>
            </a:r>
            <a:r>
              <a:rPr lang="en-US" spc="-5" dirty="0">
                <a:latin typeface="Arial"/>
                <a:cs typeface="Arial"/>
              </a:rPr>
              <a:t>methods on </a:t>
            </a:r>
            <a:r>
              <a:rPr lang="en-US" dirty="0">
                <a:latin typeface="Arial"/>
                <a:cs typeface="Arial"/>
              </a:rPr>
              <a:t>a </a:t>
            </a:r>
            <a:r>
              <a:rPr lang="en-US" spc="-5" dirty="0">
                <a:latin typeface="Arial"/>
                <a:cs typeface="Arial"/>
              </a:rPr>
              <a:t>model to </a:t>
            </a:r>
            <a:r>
              <a:rPr lang="en-US" spc="-10" dirty="0">
                <a:latin typeface="Arial"/>
                <a:cs typeface="Arial"/>
              </a:rPr>
              <a:t>add </a:t>
            </a:r>
            <a:r>
              <a:rPr lang="en-US" dirty="0">
                <a:latin typeface="Arial"/>
                <a:cs typeface="Arial"/>
              </a:rPr>
              <a:t>custom </a:t>
            </a:r>
            <a:r>
              <a:rPr lang="en-US" spc="-10" dirty="0">
                <a:latin typeface="Arial"/>
                <a:cs typeface="Arial"/>
              </a:rPr>
              <a:t>“row-  level” functionality </a:t>
            </a:r>
            <a:r>
              <a:rPr lang="en-US" dirty="0">
                <a:latin typeface="Arial"/>
                <a:cs typeface="Arial"/>
              </a:rPr>
              <a:t>to </a:t>
            </a:r>
            <a:r>
              <a:rPr lang="en-US" spc="-5" dirty="0">
                <a:latin typeface="Arial"/>
                <a:cs typeface="Arial"/>
              </a:rPr>
              <a:t>the </a:t>
            </a:r>
            <a:r>
              <a:rPr lang="en-US" spc="-10" dirty="0">
                <a:latin typeface="Arial"/>
                <a:cs typeface="Arial"/>
              </a:rPr>
              <a:t>model </a:t>
            </a:r>
            <a:r>
              <a:rPr lang="en-US" spc="-5" dirty="0">
                <a:latin typeface="Arial"/>
                <a:cs typeface="Arial"/>
              </a:rPr>
              <a:t>objects. </a:t>
            </a:r>
            <a:r>
              <a:rPr lang="en-US" spc="-10" dirty="0">
                <a:latin typeface="Arial"/>
                <a:cs typeface="Arial"/>
              </a:rPr>
              <a:t>Whereas </a:t>
            </a:r>
            <a:r>
              <a:rPr lang="en-US" b="1" dirty="0">
                <a:latin typeface="Arial"/>
                <a:cs typeface="Arial"/>
              </a:rPr>
              <a:t>Manager  </a:t>
            </a:r>
            <a:r>
              <a:rPr lang="en-US" spc="-5" dirty="0">
                <a:latin typeface="Arial"/>
                <a:cs typeface="Arial"/>
              </a:rPr>
              <a:t>methods are </a:t>
            </a:r>
            <a:r>
              <a:rPr lang="en-US" spc="-10" dirty="0">
                <a:latin typeface="Arial"/>
                <a:cs typeface="Arial"/>
              </a:rPr>
              <a:t>intended </a:t>
            </a:r>
            <a:r>
              <a:rPr lang="en-US" dirty="0">
                <a:latin typeface="Arial"/>
                <a:cs typeface="Arial"/>
              </a:rPr>
              <a:t>to </a:t>
            </a:r>
            <a:r>
              <a:rPr lang="en-US" spc="-10" dirty="0">
                <a:latin typeface="Arial"/>
                <a:cs typeface="Arial"/>
              </a:rPr>
              <a:t>do “table-wide”</a:t>
            </a:r>
            <a:r>
              <a:rPr lang="en-US" spc="5" dirty="0">
                <a:latin typeface="Arial"/>
                <a:cs typeface="Arial"/>
              </a:rPr>
              <a:t> </a:t>
            </a:r>
            <a:r>
              <a:rPr lang="en-US" spc="-5" dirty="0">
                <a:latin typeface="Arial"/>
                <a:cs typeface="Arial"/>
              </a:rPr>
              <a:t>things.</a:t>
            </a:r>
            <a:endParaRPr lang="en-US" dirty="0">
              <a:latin typeface="Arial"/>
              <a:cs typeface="Arial"/>
            </a:endParaRPr>
          </a:p>
          <a:p>
            <a:pPr>
              <a:lnSpc>
                <a:spcPct val="100000"/>
              </a:lnSpc>
              <a:spcBef>
                <a:spcPts val="45"/>
              </a:spcBef>
            </a:pPr>
            <a:endParaRPr lang="en-US" sz="1700" dirty="0">
              <a:latin typeface="Arial"/>
              <a:cs typeface="Arial"/>
            </a:endParaRPr>
          </a:p>
          <a:p>
            <a:pPr marL="12700" marR="528320">
              <a:lnSpc>
                <a:spcPts val="2010"/>
              </a:lnSpc>
            </a:pPr>
            <a:r>
              <a:rPr lang="en-US" dirty="0">
                <a:latin typeface="Arial"/>
                <a:cs typeface="Arial"/>
              </a:rPr>
              <a:t>It </a:t>
            </a:r>
            <a:r>
              <a:rPr lang="en-US" spc="-5" dirty="0">
                <a:latin typeface="Arial"/>
                <a:cs typeface="Arial"/>
              </a:rPr>
              <a:t>is </a:t>
            </a:r>
            <a:r>
              <a:rPr lang="en-US" dirty="0">
                <a:latin typeface="Arial"/>
                <a:cs typeface="Arial"/>
              </a:rPr>
              <a:t>a </a:t>
            </a:r>
            <a:r>
              <a:rPr lang="en-US" spc="-10" dirty="0">
                <a:latin typeface="Arial"/>
                <a:cs typeface="Arial"/>
              </a:rPr>
              <a:t>good </a:t>
            </a:r>
            <a:r>
              <a:rPr lang="en-US" spc="-5" dirty="0">
                <a:latin typeface="Arial"/>
                <a:cs typeface="Arial"/>
              </a:rPr>
              <a:t>technique </a:t>
            </a:r>
            <a:r>
              <a:rPr lang="en-US" dirty="0">
                <a:latin typeface="Arial"/>
                <a:cs typeface="Arial"/>
              </a:rPr>
              <a:t>to </a:t>
            </a:r>
            <a:r>
              <a:rPr lang="en-US" spc="-5" dirty="0">
                <a:latin typeface="Arial"/>
                <a:cs typeface="Arial"/>
              </a:rPr>
              <a:t>keep all </a:t>
            </a:r>
            <a:r>
              <a:rPr lang="en-US" spc="-10" dirty="0">
                <a:latin typeface="Arial"/>
                <a:cs typeface="Arial"/>
              </a:rPr>
              <a:t>your business logic </a:t>
            </a:r>
            <a:r>
              <a:rPr lang="en-US" spc="-5" dirty="0">
                <a:latin typeface="Arial"/>
                <a:cs typeface="Arial"/>
              </a:rPr>
              <a:t>in one  place inside the model</a:t>
            </a:r>
            <a:r>
              <a:rPr lang="en-US" spc="-25" dirty="0">
                <a:latin typeface="Arial"/>
                <a:cs typeface="Arial"/>
              </a:rPr>
              <a:t> </a:t>
            </a:r>
            <a:r>
              <a:rPr lang="en-US" spc="-5" dirty="0">
                <a:latin typeface="Arial"/>
                <a:cs typeface="Arial"/>
              </a:rPr>
              <a:t>class</a:t>
            </a:r>
            <a:endParaRPr lang="en-US" dirty="0">
              <a:latin typeface="Arial"/>
              <a:cs typeface="Arial"/>
            </a:endParaRPr>
          </a:p>
          <a:p>
            <a:pPr>
              <a:lnSpc>
                <a:spcPct val="100000"/>
              </a:lnSpc>
              <a:spcBef>
                <a:spcPts val="25"/>
              </a:spcBef>
            </a:pPr>
            <a:endParaRPr lang="en-US" sz="1550" dirty="0">
              <a:latin typeface="Arial"/>
              <a:cs typeface="Arial"/>
            </a:endParaRPr>
          </a:p>
          <a:p>
            <a:pPr marL="12700">
              <a:lnSpc>
                <a:spcPts val="2085"/>
              </a:lnSpc>
            </a:pPr>
            <a:r>
              <a:rPr lang="en-US" spc="-5" dirty="0">
                <a:latin typeface="Arial"/>
                <a:cs typeface="Arial"/>
              </a:rPr>
              <a:t>e.g.:</a:t>
            </a:r>
            <a:endParaRPr lang="en-US" dirty="0">
              <a:latin typeface="Arial"/>
              <a:cs typeface="Arial"/>
            </a:endParaRPr>
          </a:p>
          <a:p>
            <a:pPr marL="12700">
              <a:lnSpc>
                <a:spcPts val="2010"/>
              </a:lnSpc>
            </a:pPr>
            <a:r>
              <a:rPr lang="en-US" b="1" spc="-5" dirty="0">
                <a:latin typeface="Arial"/>
                <a:cs typeface="Arial"/>
              </a:rPr>
              <a:t>class</a:t>
            </a:r>
            <a:r>
              <a:rPr lang="en-US" b="1" spc="-10" dirty="0">
                <a:latin typeface="Arial"/>
                <a:cs typeface="Arial"/>
              </a:rPr>
              <a:t> </a:t>
            </a:r>
            <a:r>
              <a:rPr lang="en-US" b="1" spc="-5" dirty="0">
                <a:latin typeface="Arial"/>
                <a:cs typeface="Arial"/>
              </a:rPr>
              <a:t>Student(models.Model):</a:t>
            </a:r>
            <a:endParaRPr lang="en-US" dirty="0">
              <a:latin typeface="Arial"/>
              <a:cs typeface="Arial"/>
            </a:endParaRPr>
          </a:p>
          <a:p>
            <a:pPr marL="269240" marR="1087120">
              <a:lnSpc>
                <a:spcPts val="2000"/>
              </a:lnSpc>
              <a:spcBef>
                <a:spcPts val="125"/>
              </a:spcBef>
            </a:pPr>
            <a:r>
              <a:rPr lang="en-US" b="1" spc="-5" dirty="0">
                <a:latin typeface="Arial"/>
                <a:cs typeface="Arial"/>
              </a:rPr>
              <a:t>first_name </a:t>
            </a:r>
            <a:r>
              <a:rPr lang="en-US" b="1" dirty="0">
                <a:latin typeface="Arial"/>
                <a:cs typeface="Arial"/>
              </a:rPr>
              <a:t>= </a:t>
            </a:r>
            <a:r>
              <a:rPr lang="en-US" b="1" spc="-5" dirty="0">
                <a:latin typeface="Arial"/>
                <a:cs typeface="Arial"/>
              </a:rPr>
              <a:t>models.CharField(max_length=50)  </a:t>
            </a:r>
            <a:r>
              <a:rPr lang="en-US" b="1" spc="-10" dirty="0">
                <a:latin typeface="Arial"/>
                <a:cs typeface="Arial"/>
              </a:rPr>
              <a:t>last_name </a:t>
            </a:r>
            <a:r>
              <a:rPr lang="en-US" b="1" dirty="0">
                <a:latin typeface="Arial"/>
                <a:cs typeface="Arial"/>
              </a:rPr>
              <a:t>=</a:t>
            </a:r>
            <a:r>
              <a:rPr lang="en-US" b="1" spc="-25" dirty="0">
                <a:latin typeface="Arial"/>
                <a:cs typeface="Arial"/>
              </a:rPr>
              <a:t> </a:t>
            </a:r>
            <a:r>
              <a:rPr lang="en-US" b="1" spc="-5" dirty="0">
                <a:latin typeface="Arial"/>
                <a:cs typeface="Arial"/>
              </a:rPr>
              <a:t>models.CharField(max_length=50)</a:t>
            </a:r>
            <a:endParaRPr lang="en-US" dirty="0">
              <a:latin typeface="Arial"/>
              <a:cs typeface="Arial"/>
            </a:endParaRPr>
          </a:p>
          <a:p>
            <a:pPr>
              <a:lnSpc>
                <a:spcPct val="100000"/>
              </a:lnSpc>
              <a:spcBef>
                <a:spcPts val="40"/>
              </a:spcBef>
            </a:pPr>
            <a:endParaRPr lang="en-US" sz="1550" dirty="0">
              <a:latin typeface="Arial"/>
              <a:cs typeface="Arial"/>
            </a:endParaRPr>
          </a:p>
          <a:p>
            <a:pPr marL="269240">
              <a:lnSpc>
                <a:spcPts val="2080"/>
              </a:lnSpc>
            </a:pPr>
            <a:r>
              <a:rPr lang="en-US" b="1" spc="-5" dirty="0">
                <a:latin typeface="Arial"/>
                <a:cs typeface="Arial"/>
              </a:rPr>
              <a:t>def</a:t>
            </a:r>
            <a:r>
              <a:rPr lang="en-US" b="1" spc="-10" dirty="0">
                <a:latin typeface="Arial"/>
                <a:cs typeface="Arial"/>
              </a:rPr>
              <a:t> </a:t>
            </a:r>
            <a:r>
              <a:rPr lang="en-US" b="1" spc="-5" dirty="0">
                <a:latin typeface="Arial"/>
                <a:cs typeface="Arial"/>
              </a:rPr>
              <a:t>get_full_name(self):</a:t>
            </a:r>
            <a:endParaRPr lang="en-US" dirty="0">
              <a:latin typeface="Arial"/>
              <a:cs typeface="Arial"/>
            </a:endParaRPr>
          </a:p>
          <a:p>
            <a:pPr marL="525780">
              <a:lnSpc>
                <a:spcPts val="2005"/>
              </a:lnSpc>
            </a:pPr>
            <a:r>
              <a:rPr lang="en-US" b="1" spc="-5" dirty="0">
                <a:latin typeface="Arial"/>
                <a:cs typeface="Arial"/>
              </a:rPr>
              <a:t>"Returns </a:t>
            </a:r>
            <a:r>
              <a:rPr lang="en-US" b="1" dirty="0">
                <a:latin typeface="Arial"/>
                <a:cs typeface="Arial"/>
              </a:rPr>
              <a:t>the </a:t>
            </a:r>
            <a:r>
              <a:rPr lang="en-US" b="1" spc="-5" dirty="0">
                <a:latin typeface="Arial"/>
                <a:cs typeface="Arial"/>
              </a:rPr>
              <a:t>person's </a:t>
            </a:r>
            <a:r>
              <a:rPr lang="en-US" b="1" dirty="0">
                <a:latin typeface="Arial"/>
                <a:cs typeface="Arial"/>
              </a:rPr>
              <a:t>full</a:t>
            </a:r>
            <a:r>
              <a:rPr lang="en-US" b="1" spc="-10" dirty="0">
                <a:latin typeface="Arial"/>
                <a:cs typeface="Arial"/>
              </a:rPr>
              <a:t> name."</a:t>
            </a:r>
            <a:endParaRPr lang="en-US" dirty="0">
              <a:latin typeface="Arial"/>
              <a:cs typeface="Arial"/>
            </a:endParaRPr>
          </a:p>
          <a:p>
            <a:pPr marL="525780">
              <a:lnSpc>
                <a:spcPts val="2085"/>
              </a:lnSpc>
            </a:pPr>
            <a:r>
              <a:rPr lang="en-US" b="1" spc="-10" dirty="0">
                <a:latin typeface="Arial"/>
                <a:cs typeface="Arial"/>
              </a:rPr>
              <a:t>return '%s %s' </a:t>
            </a:r>
            <a:r>
              <a:rPr lang="en-US" b="1" dirty="0">
                <a:latin typeface="Arial"/>
                <a:cs typeface="Arial"/>
              </a:rPr>
              <a:t>% </a:t>
            </a:r>
            <a:r>
              <a:rPr lang="en-US" b="1" spc="-5" dirty="0">
                <a:latin typeface="Arial"/>
                <a:cs typeface="Arial"/>
              </a:rPr>
              <a:t>(self.first_name,</a:t>
            </a:r>
            <a:r>
              <a:rPr lang="en-US" b="1" spc="5" dirty="0">
                <a:latin typeface="Arial"/>
                <a:cs typeface="Arial"/>
              </a:rPr>
              <a:t> </a:t>
            </a:r>
            <a:r>
              <a:rPr lang="en-US" b="1" spc="-5" dirty="0">
                <a:latin typeface="Arial"/>
                <a:cs typeface="Arial"/>
              </a:rPr>
              <a:t>self.last_name)</a:t>
            </a:r>
            <a:endParaRPr lang="en-US" dirty="0">
              <a:latin typeface="Arial"/>
              <a:cs typeface="Arial"/>
            </a:endParaRPr>
          </a:p>
        </p:txBody>
      </p:sp>
      <p:sp>
        <p:nvSpPr>
          <p:cNvPr id="5" name="Rectangle 4"/>
          <p:cNvSpPr/>
          <p:nvPr/>
        </p:nvSpPr>
        <p:spPr>
          <a:xfrm>
            <a:off x="6619540" y="977337"/>
            <a:ext cx="6096000" cy="1636345"/>
          </a:xfrm>
          <a:prstGeom prst="rect">
            <a:avLst/>
          </a:prstGeom>
        </p:spPr>
        <p:txBody>
          <a:bodyPr>
            <a:spAutoFit/>
          </a:bodyPr>
          <a:lstStyle/>
          <a:p>
            <a:pPr marL="12700" marR="353060">
              <a:lnSpc>
                <a:spcPts val="2010"/>
              </a:lnSpc>
              <a:spcBef>
                <a:spcPts val="290"/>
              </a:spcBef>
            </a:pPr>
            <a:r>
              <a:rPr lang="en-US" spc="-5" dirty="0">
                <a:latin typeface="Arial"/>
                <a:cs typeface="Arial"/>
              </a:rPr>
              <a:t>There are some </a:t>
            </a:r>
            <a:r>
              <a:rPr lang="en-US" spc="-10" dirty="0">
                <a:latin typeface="Arial"/>
                <a:cs typeface="Arial"/>
              </a:rPr>
              <a:t>predefined </a:t>
            </a:r>
            <a:r>
              <a:rPr lang="en-US" spc="-5" dirty="0">
                <a:latin typeface="Arial"/>
                <a:cs typeface="Arial"/>
              </a:rPr>
              <a:t>model methods that </a:t>
            </a:r>
            <a:r>
              <a:rPr lang="en-US" spc="-10" dirty="0">
                <a:latin typeface="Arial"/>
                <a:cs typeface="Arial"/>
              </a:rPr>
              <a:t>encapsulate  database </a:t>
            </a:r>
            <a:r>
              <a:rPr lang="en-US" spc="-10" dirty="0" smtClean="0">
                <a:latin typeface="Arial"/>
                <a:cs typeface="Arial"/>
              </a:rPr>
              <a:t>behavior </a:t>
            </a:r>
            <a:r>
              <a:rPr lang="en-US" spc="-5" dirty="0">
                <a:latin typeface="Arial"/>
                <a:cs typeface="Arial"/>
              </a:rPr>
              <a:t>that </a:t>
            </a:r>
            <a:r>
              <a:rPr lang="en-US" spc="-15" dirty="0">
                <a:latin typeface="Arial"/>
                <a:cs typeface="Arial"/>
              </a:rPr>
              <a:t>you </a:t>
            </a:r>
            <a:r>
              <a:rPr lang="en-US" dirty="0">
                <a:latin typeface="Arial"/>
                <a:cs typeface="Arial"/>
              </a:rPr>
              <a:t>can </a:t>
            </a:r>
            <a:r>
              <a:rPr lang="en-US" spc="-5" dirty="0">
                <a:latin typeface="Arial"/>
                <a:cs typeface="Arial"/>
              </a:rPr>
              <a:t>override </a:t>
            </a:r>
            <a:r>
              <a:rPr lang="en-US" dirty="0">
                <a:latin typeface="Arial"/>
                <a:cs typeface="Arial"/>
              </a:rPr>
              <a:t>to </a:t>
            </a:r>
            <a:r>
              <a:rPr lang="en-US" spc="-10" dirty="0">
                <a:latin typeface="Arial"/>
                <a:cs typeface="Arial"/>
              </a:rPr>
              <a:t>customize</a:t>
            </a:r>
            <a:r>
              <a:rPr lang="en-US" spc="35" dirty="0">
                <a:latin typeface="Arial"/>
                <a:cs typeface="Arial"/>
              </a:rPr>
              <a:t> </a:t>
            </a:r>
            <a:r>
              <a:rPr lang="en-US" spc="-5" dirty="0">
                <a:latin typeface="Arial"/>
                <a:cs typeface="Arial"/>
              </a:rPr>
              <a:t>it.</a:t>
            </a:r>
            <a:endParaRPr lang="en-US" dirty="0">
              <a:latin typeface="Arial"/>
              <a:cs typeface="Arial"/>
            </a:endParaRPr>
          </a:p>
          <a:p>
            <a:pPr>
              <a:lnSpc>
                <a:spcPct val="100000"/>
              </a:lnSpc>
              <a:spcBef>
                <a:spcPts val="45"/>
              </a:spcBef>
            </a:pPr>
            <a:endParaRPr lang="en-US" sz="1700" dirty="0">
              <a:latin typeface="Arial"/>
              <a:cs typeface="Arial"/>
            </a:endParaRPr>
          </a:p>
          <a:p>
            <a:pPr marL="12700" marR="5080">
              <a:lnSpc>
                <a:spcPts val="2010"/>
              </a:lnSpc>
            </a:pPr>
            <a:r>
              <a:rPr lang="en-US" spc="-5" dirty="0">
                <a:latin typeface="Arial"/>
                <a:cs typeface="Arial"/>
              </a:rPr>
              <a:t>Few </a:t>
            </a:r>
            <a:r>
              <a:rPr lang="en-US" spc="-10" dirty="0">
                <a:latin typeface="Arial"/>
                <a:cs typeface="Arial"/>
              </a:rPr>
              <a:t>predefined model </a:t>
            </a:r>
            <a:r>
              <a:rPr lang="en-US" spc="-5" dirty="0">
                <a:latin typeface="Arial"/>
                <a:cs typeface="Arial"/>
              </a:rPr>
              <a:t>methods are save(), </a:t>
            </a:r>
            <a:r>
              <a:rPr lang="en-US" spc="-10" dirty="0">
                <a:latin typeface="Arial"/>
                <a:cs typeface="Arial"/>
              </a:rPr>
              <a:t>delete(), pre_save(),  pre_delete() </a:t>
            </a:r>
            <a:r>
              <a:rPr lang="en-US" spc="-5" dirty="0">
                <a:latin typeface="Arial"/>
                <a:cs typeface="Arial"/>
              </a:rPr>
              <a:t>etc.</a:t>
            </a:r>
            <a:endParaRPr lang="en-US" dirty="0">
              <a:latin typeface="Arial"/>
              <a:cs typeface="Arial"/>
            </a:endParaRPr>
          </a:p>
        </p:txBody>
      </p:sp>
      <p:sp>
        <p:nvSpPr>
          <p:cNvPr id="6" name="object 5"/>
          <p:cNvSpPr/>
          <p:nvPr/>
        </p:nvSpPr>
        <p:spPr>
          <a:xfrm>
            <a:off x="6466690" y="2848740"/>
            <a:ext cx="5528086" cy="241912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96451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53035"/>
          </a:xfrm>
        </p:spPr>
        <p:txBody>
          <a:bodyPr>
            <a:normAutofit/>
          </a:bodyPr>
          <a:lstStyle/>
          <a:p>
            <a:r>
              <a:rPr lang="en-US" sz="3600" dirty="0" smtClean="0">
                <a:solidFill>
                  <a:schemeClr val="accent2">
                    <a:lumMod val="75000"/>
                  </a:schemeClr>
                </a:solidFill>
              </a:rPr>
              <a:t>Model Inheritance</a:t>
            </a:r>
            <a:endParaRPr lang="en-US" sz="3600" dirty="0">
              <a:solidFill>
                <a:schemeClr val="accent2">
                  <a:lumMod val="75000"/>
                </a:schemeClr>
              </a:solidFill>
            </a:endParaRPr>
          </a:p>
        </p:txBody>
      </p:sp>
      <p:sp>
        <p:nvSpPr>
          <p:cNvPr id="4" name="Rectangle 3"/>
          <p:cNvSpPr/>
          <p:nvPr/>
        </p:nvSpPr>
        <p:spPr>
          <a:xfrm>
            <a:off x="3288254" y="753035"/>
            <a:ext cx="6096000" cy="2428870"/>
          </a:xfrm>
          <a:prstGeom prst="rect">
            <a:avLst/>
          </a:prstGeom>
        </p:spPr>
        <p:txBody>
          <a:bodyPr>
            <a:spAutoFit/>
          </a:bodyPr>
          <a:lstStyle/>
          <a:p>
            <a:pPr marL="12700" marR="5080">
              <a:lnSpc>
                <a:spcPts val="2010"/>
              </a:lnSpc>
              <a:spcBef>
                <a:spcPts val="290"/>
              </a:spcBef>
            </a:pPr>
            <a:r>
              <a:rPr lang="en-US" spc="-10" dirty="0">
                <a:latin typeface="Arial"/>
                <a:cs typeface="Arial"/>
              </a:rPr>
              <a:t>Model </a:t>
            </a:r>
            <a:r>
              <a:rPr lang="en-US" spc="-5" dirty="0">
                <a:latin typeface="Arial"/>
                <a:cs typeface="Arial"/>
              </a:rPr>
              <a:t>inheritance in </a:t>
            </a:r>
            <a:r>
              <a:rPr lang="en-US" spc="-10" dirty="0">
                <a:latin typeface="Arial"/>
                <a:cs typeface="Arial"/>
              </a:rPr>
              <a:t>Django </a:t>
            </a:r>
            <a:r>
              <a:rPr lang="en-US" spc="-15" dirty="0">
                <a:latin typeface="Arial"/>
                <a:cs typeface="Arial"/>
              </a:rPr>
              <a:t>works </a:t>
            </a:r>
            <a:r>
              <a:rPr lang="en-US" spc="-5" dirty="0">
                <a:latin typeface="Arial"/>
                <a:cs typeface="Arial"/>
              </a:rPr>
              <a:t>almost </a:t>
            </a:r>
            <a:r>
              <a:rPr lang="en-US" spc="-10" dirty="0">
                <a:latin typeface="Arial"/>
                <a:cs typeface="Arial"/>
              </a:rPr>
              <a:t>identically </a:t>
            </a:r>
            <a:r>
              <a:rPr lang="en-US" spc="-5" dirty="0">
                <a:latin typeface="Arial"/>
                <a:cs typeface="Arial"/>
              </a:rPr>
              <a:t>to the </a:t>
            </a:r>
            <a:r>
              <a:rPr lang="en-US" spc="-20" dirty="0">
                <a:latin typeface="Arial"/>
                <a:cs typeface="Arial"/>
              </a:rPr>
              <a:t>way  </a:t>
            </a:r>
            <a:r>
              <a:rPr lang="en-US" spc="-10" dirty="0">
                <a:latin typeface="Arial"/>
                <a:cs typeface="Arial"/>
              </a:rPr>
              <a:t>normal </a:t>
            </a:r>
            <a:r>
              <a:rPr lang="en-US" spc="-5" dirty="0">
                <a:latin typeface="Arial"/>
                <a:cs typeface="Arial"/>
              </a:rPr>
              <a:t>class inheritance </a:t>
            </a:r>
            <a:r>
              <a:rPr lang="en-US" spc="-10" dirty="0">
                <a:latin typeface="Arial"/>
                <a:cs typeface="Arial"/>
              </a:rPr>
              <a:t>works </a:t>
            </a:r>
            <a:r>
              <a:rPr lang="en-US" spc="-5" dirty="0">
                <a:latin typeface="Arial"/>
                <a:cs typeface="Arial"/>
              </a:rPr>
              <a:t>in</a:t>
            </a:r>
            <a:r>
              <a:rPr lang="en-US" spc="5" dirty="0">
                <a:latin typeface="Arial"/>
                <a:cs typeface="Arial"/>
              </a:rPr>
              <a:t> </a:t>
            </a:r>
            <a:r>
              <a:rPr lang="en-US" spc="-10" dirty="0">
                <a:latin typeface="Arial"/>
                <a:cs typeface="Arial"/>
              </a:rPr>
              <a:t>Python.</a:t>
            </a:r>
            <a:endParaRPr lang="en-US" dirty="0">
              <a:latin typeface="Arial"/>
              <a:cs typeface="Arial"/>
            </a:endParaRPr>
          </a:p>
          <a:p>
            <a:pPr>
              <a:lnSpc>
                <a:spcPct val="100000"/>
              </a:lnSpc>
              <a:spcBef>
                <a:spcPts val="35"/>
              </a:spcBef>
            </a:pPr>
            <a:endParaRPr lang="en-US" sz="1550" dirty="0">
              <a:latin typeface="Arial"/>
              <a:cs typeface="Arial"/>
            </a:endParaRPr>
          </a:p>
          <a:p>
            <a:pPr marL="12700">
              <a:lnSpc>
                <a:spcPct val="100000"/>
              </a:lnSpc>
            </a:pPr>
            <a:r>
              <a:rPr lang="en-US" spc="-5" dirty="0">
                <a:latin typeface="Arial"/>
                <a:cs typeface="Arial"/>
              </a:rPr>
              <a:t>There are three </a:t>
            </a:r>
            <a:r>
              <a:rPr lang="en-US" spc="-10" dirty="0">
                <a:latin typeface="Arial"/>
                <a:cs typeface="Arial"/>
              </a:rPr>
              <a:t>types </a:t>
            </a:r>
            <a:r>
              <a:rPr lang="en-US" spc="-5" dirty="0">
                <a:latin typeface="Arial"/>
                <a:cs typeface="Arial"/>
              </a:rPr>
              <a:t>of </a:t>
            </a:r>
            <a:r>
              <a:rPr lang="en-US" spc="-10" dirty="0">
                <a:latin typeface="Arial"/>
                <a:cs typeface="Arial"/>
              </a:rPr>
              <a:t>inheritance </a:t>
            </a:r>
            <a:r>
              <a:rPr lang="en-US" spc="-5" dirty="0">
                <a:latin typeface="Arial"/>
                <a:cs typeface="Arial"/>
              </a:rPr>
              <a:t>in </a:t>
            </a:r>
            <a:r>
              <a:rPr lang="en-US" spc="-10" dirty="0">
                <a:latin typeface="Arial"/>
                <a:cs typeface="Arial"/>
              </a:rPr>
              <a:t>Django</a:t>
            </a:r>
            <a:r>
              <a:rPr lang="en-US" spc="10" dirty="0">
                <a:latin typeface="Arial"/>
                <a:cs typeface="Arial"/>
              </a:rPr>
              <a:t> </a:t>
            </a:r>
            <a:r>
              <a:rPr lang="en-US" spc="-10" dirty="0">
                <a:latin typeface="Arial"/>
                <a:cs typeface="Arial"/>
              </a:rPr>
              <a:t>model:</a:t>
            </a:r>
            <a:endParaRPr lang="en-US" dirty="0">
              <a:latin typeface="Arial"/>
              <a:cs typeface="Arial"/>
            </a:endParaRPr>
          </a:p>
          <a:p>
            <a:pPr>
              <a:lnSpc>
                <a:spcPct val="100000"/>
              </a:lnSpc>
            </a:pPr>
            <a:endParaRPr lang="en-US" sz="2000" dirty="0">
              <a:latin typeface="Arial"/>
              <a:cs typeface="Arial"/>
            </a:endParaRPr>
          </a:p>
          <a:p>
            <a:pPr marL="727075" indent="-266700">
              <a:lnSpc>
                <a:spcPts val="2080"/>
              </a:lnSpc>
              <a:spcBef>
                <a:spcPts val="1560"/>
              </a:spcBef>
              <a:buAutoNum type="alphaLcParenR"/>
              <a:tabLst>
                <a:tab pos="727710" algn="l"/>
              </a:tabLst>
            </a:pPr>
            <a:r>
              <a:rPr lang="en-US" spc="-5" dirty="0">
                <a:latin typeface="Arial"/>
                <a:cs typeface="Arial"/>
              </a:rPr>
              <a:t>Abstract base</a:t>
            </a:r>
            <a:r>
              <a:rPr lang="en-US" spc="-80" dirty="0">
                <a:latin typeface="Arial"/>
                <a:cs typeface="Arial"/>
              </a:rPr>
              <a:t> </a:t>
            </a:r>
            <a:r>
              <a:rPr lang="en-US" spc="-5" dirty="0">
                <a:latin typeface="Arial"/>
                <a:cs typeface="Arial"/>
              </a:rPr>
              <a:t>classes</a:t>
            </a:r>
            <a:endParaRPr lang="en-US" dirty="0">
              <a:latin typeface="Arial"/>
              <a:cs typeface="Arial"/>
            </a:endParaRPr>
          </a:p>
          <a:p>
            <a:pPr marL="727075" indent="-266700">
              <a:lnSpc>
                <a:spcPts val="2005"/>
              </a:lnSpc>
              <a:buAutoNum type="alphaLcParenR"/>
              <a:tabLst>
                <a:tab pos="727710" algn="l"/>
              </a:tabLst>
            </a:pPr>
            <a:r>
              <a:rPr lang="en-US" spc="-10" dirty="0">
                <a:latin typeface="Arial"/>
                <a:cs typeface="Arial"/>
              </a:rPr>
              <a:t>Multi table</a:t>
            </a:r>
            <a:r>
              <a:rPr lang="en-US" spc="-35" dirty="0">
                <a:latin typeface="Arial"/>
                <a:cs typeface="Arial"/>
              </a:rPr>
              <a:t> </a:t>
            </a:r>
            <a:r>
              <a:rPr lang="en-US" spc="-10" dirty="0">
                <a:latin typeface="Arial"/>
                <a:cs typeface="Arial"/>
              </a:rPr>
              <a:t>inheritance</a:t>
            </a:r>
            <a:endParaRPr lang="en-US" dirty="0">
              <a:latin typeface="Arial"/>
              <a:cs typeface="Arial"/>
            </a:endParaRPr>
          </a:p>
          <a:p>
            <a:pPr marL="714375" indent="-254000">
              <a:lnSpc>
                <a:spcPts val="2085"/>
              </a:lnSpc>
              <a:buAutoNum type="alphaLcParenR"/>
              <a:tabLst>
                <a:tab pos="715010" algn="l"/>
              </a:tabLst>
            </a:pPr>
            <a:r>
              <a:rPr lang="en-US" spc="-10" dirty="0">
                <a:latin typeface="Arial"/>
                <a:cs typeface="Arial"/>
              </a:rPr>
              <a:t>Proxy</a:t>
            </a:r>
            <a:r>
              <a:rPr lang="en-US" spc="-40" dirty="0">
                <a:latin typeface="Arial"/>
                <a:cs typeface="Arial"/>
              </a:rPr>
              <a:t> </a:t>
            </a:r>
            <a:r>
              <a:rPr lang="en-US" spc="-10" dirty="0">
                <a:latin typeface="Arial"/>
                <a:cs typeface="Arial"/>
              </a:rPr>
              <a:t>Models</a:t>
            </a:r>
            <a:endParaRPr lang="en-US" dirty="0">
              <a:latin typeface="Arial"/>
              <a:cs typeface="Arial"/>
            </a:endParaRPr>
          </a:p>
        </p:txBody>
      </p:sp>
      <p:sp>
        <p:nvSpPr>
          <p:cNvPr id="5" name="Rectangle 4"/>
          <p:cNvSpPr/>
          <p:nvPr/>
        </p:nvSpPr>
        <p:spPr>
          <a:xfrm>
            <a:off x="236426" y="4214147"/>
            <a:ext cx="6096000" cy="1903085"/>
          </a:xfrm>
          <a:prstGeom prst="rect">
            <a:avLst/>
          </a:prstGeom>
        </p:spPr>
        <p:txBody>
          <a:bodyPr>
            <a:spAutoFit/>
          </a:bodyPr>
          <a:lstStyle/>
          <a:p>
            <a:pPr marL="12700" marR="5080">
              <a:lnSpc>
                <a:spcPts val="2010"/>
              </a:lnSpc>
              <a:spcBef>
                <a:spcPts val="290"/>
              </a:spcBef>
            </a:pPr>
            <a:r>
              <a:rPr lang="en-US" spc="-5" dirty="0">
                <a:latin typeface="Arial"/>
                <a:cs typeface="Arial"/>
              </a:rPr>
              <a:t>It is </a:t>
            </a:r>
            <a:r>
              <a:rPr lang="en-US" spc="-10" dirty="0">
                <a:latin typeface="Arial"/>
                <a:cs typeface="Arial"/>
              </a:rPr>
              <a:t>useful </a:t>
            </a:r>
            <a:r>
              <a:rPr lang="en-US" dirty="0">
                <a:latin typeface="Arial"/>
                <a:cs typeface="Arial"/>
              </a:rPr>
              <a:t>to </a:t>
            </a:r>
            <a:r>
              <a:rPr lang="en-US" spc="-5" dirty="0">
                <a:latin typeface="Arial"/>
                <a:cs typeface="Arial"/>
              </a:rPr>
              <a:t>keep </a:t>
            </a:r>
            <a:r>
              <a:rPr lang="en-US" spc="-10" dirty="0">
                <a:latin typeface="Arial"/>
                <a:cs typeface="Arial"/>
              </a:rPr>
              <a:t>all </a:t>
            </a:r>
            <a:r>
              <a:rPr lang="en-US" spc="-5" dirty="0">
                <a:latin typeface="Arial"/>
                <a:cs typeface="Arial"/>
              </a:rPr>
              <a:t>the common information into one </a:t>
            </a:r>
            <a:r>
              <a:rPr lang="en-US" spc="-10" dirty="0">
                <a:latin typeface="Arial"/>
                <a:cs typeface="Arial"/>
              </a:rPr>
              <a:t>model </a:t>
            </a:r>
            <a:r>
              <a:rPr lang="en-US" dirty="0">
                <a:latin typeface="Arial"/>
                <a:cs typeface="Arial"/>
              </a:rPr>
              <a:t>to  </a:t>
            </a:r>
            <a:r>
              <a:rPr lang="en-US" spc="-10" dirty="0">
                <a:latin typeface="Arial"/>
                <a:cs typeface="Arial"/>
              </a:rPr>
              <a:t>follow </a:t>
            </a:r>
            <a:r>
              <a:rPr lang="en-US" spc="-5" dirty="0">
                <a:latin typeface="Arial"/>
                <a:cs typeface="Arial"/>
              </a:rPr>
              <a:t>DRY</a:t>
            </a:r>
            <a:r>
              <a:rPr lang="en-US" spc="-45" dirty="0">
                <a:latin typeface="Arial"/>
                <a:cs typeface="Arial"/>
              </a:rPr>
              <a:t> </a:t>
            </a:r>
            <a:r>
              <a:rPr lang="en-US" spc="-10" dirty="0">
                <a:latin typeface="Arial"/>
                <a:cs typeface="Arial"/>
              </a:rPr>
              <a:t>principles.</a:t>
            </a:r>
            <a:endParaRPr lang="en-US" dirty="0">
              <a:latin typeface="Arial"/>
              <a:cs typeface="Arial"/>
            </a:endParaRPr>
          </a:p>
          <a:p>
            <a:pPr>
              <a:lnSpc>
                <a:spcPct val="100000"/>
              </a:lnSpc>
              <a:spcBef>
                <a:spcPts val="25"/>
              </a:spcBef>
            </a:pPr>
            <a:endParaRPr lang="en-US" sz="1550" dirty="0">
              <a:latin typeface="Arial"/>
              <a:cs typeface="Arial"/>
            </a:endParaRPr>
          </a:p>
          <a:p>
            <a:pPr marL="12700">
              <a:lnSpc>
                <a:spcPct val="100000"/>
              </a:lnSpc>
            </a:pPr>
            <a:r>
              <a:rPr lang="en-US" spc="-5" dirty="0">
                <a:latin typeface="Arial"/>
                <a:cs typeface="Arial"/>
              </a:rPr>
              <a:t>This model </a:t>
            </a:r>
            <a:r>
              <a:rPr lang="en-US" spc="-15" dirty="0">
                <a:latin typeface="Arial"/>
                <a:cs typeface="Arial"/>
              </a:rPr>
              <a:t>will </a:t>
            </a:r>
            <a:r>
              <a:rPr lang="en-US" spc="-10" dirty="0">
                <a:latin typeface="Arial"/>
                <a:cs typeface="Arial"/>
              </a:rPr>
              <a:t>not </a:t>
            </a:r>
            <a:r>
              <a:rPr lang="en-US" spc="-5" dirty="0">
                <a:latin typeface="Arial"/>
                <a:cs typeface="Arial"/>
              </a:rPr>
              <a:t>be used to create </a:t>
            </a:r>
            <a:r>
              <a:rPr lang="en-US" spc="-10" dirty="0">
                <a:latin typeface="Arial"/>
                <a:cs typeface="Arial"/>
              </a:rPr>
              <a:t>database</a:t>
            </a:r>
            <a:r>
              <a:rPr lang="en-US" spc="25" dirty="0">
                <a:latin typeface="Arial"/>
                <a:cs typeface="Arial"/>
              </a:rPr>
              <a:t> </a:t>
            </a:r>
            <a:r>
              <a:rPr lang="en-US" spc="-10" dirty="0">
                <a:latin typeface="Arial"/>
                <a:cs typeface="Arial"/>
              </a:rPr>
              <a:t>table.</a:t>
            </a:r>
            <a:endParaRPr lang="en-US" dirty="0">
              <a:latin typeface="Arial"/>
              <a:cs typeface="Arial"/>
            </a:endParaRPr>
          </a:p>
          <a:p>
            <a:pPr>
              <a:lnSpc>
                <a:spcPct val="100000"/>
              </a:lnSpc>
              <a:spcBef>
                <a:spcPts val="30"/>
              </a:spcBef>
            </a:pPr>
            <a:endParaRPr lang="en-US" sz="1750" dirty="0">
              <a:latin typeface="Arial"/>
              <a:cs typeface="Arial"/>
            </a:endParaRPr>
          </a:p>
          <a:p>
            <a:pPr marL="12700" marR="528955">
              <a:lnSpc>
                <a:spcPts val="2010"/>
              </a:lnSpc>
            </a:pPr>
            <a:r>
              <a:rPr lang="en-US" spc="-5" dirty="0">
                <a:latin typeface="Arial"/>
                <a:cs typeface="Arial"/>
              </a:rPr>
              <a:t>Add “abstract </a:t>
            </a:r>
            <a:r>
              <a:rPr lang="en-US" dirty="0">
                <a:latin typeface="Arial"/>
                <a:cs typeface="Arial"/>
              </a:rPr>
              <a:t>= True” </a:t>
            </a:r>
            <a:r>
              <a:rPr lang="en-US" spc="-5" dirty="0">
                <a:latin typeface="Arial"/>
                <a:cs typeface="Arial"/>
              </a:rPr>
              <a:t>in the </a:t>
            </a:r>
            <a:r>
              <a:rPr lang="en-US" dirty="0">
                <a:latin typeface="Arial"/>
                <a:cs typeface="Arial"/>
              </a:rPr>
              <a:t>meta </a:t>
            </a:r>
            <a:r>
              <a:rPr lang="en-US" spc="-5" dirty="0">
                <a:latin typeface="Arial"/>
                <a:cs typeface="Arial"/>
              </a:rPr>
              <a:t>class to </a:t>
            </a:r>
            <a:r>
              <a:rPr lang="en-US" dirty="0">
                <a:latin typeface="Arial"/>
                <a:cs typeface="Arial"/>
              </a:rPr>
              <a:t>make </a:t>
            </a:r>
            <a:r>
              <a:rPr lang="en-US" spc="-10" dirty="0">
                <a:latin typeface="Arial"/>
                <a:cs typeface="Arial"/>
              </a:rPr>
              <a:t>any </a:t>
            </a:r>
            <a:r>
              <a:rPr lang="en-US" spc="-5" dirty="0">
                <a:latin typeface="Arial"/>
                <a:cs typeface="Arial"/>
              </a:rPr>
              <a:t>model  abstract.</a:t>
            </a:r>
            <a:endParaRPr lang="en-US" dirty="0">
              <a:latin typeface="Arial"/>
              <a:cs typeface="Arial"/>
            </a:endParaRPr>
          </a:p>
        </p:txBody>
      </p:sp>
      <p:sp>
        <p:nvSpPr>
          <p:cNvPr id="6" name="object 5"/>
          <p:cNvSpPr/>
          <p:nvPr/>
        </p:nvSpPr>
        <p:spPr>
          <a:xfrm>
            <a:off x="6583680" y="4054122"/>
            <a:ext cx="5059679" cy="2592069"/>
          </a:xfrm>
          <a:prstGeom prst="rect">
            <a:avLst/>
          </a:prstGeom>
          <a:blipFill>
            <a:blip r:embed="rId2" cstate="print"/>
            <a:stretch>
              <a:fillRect/>
            </a:stretch>
          </a:blipFill>
        </p:spPr>
        <p:txBody>
          <a:bodyPr wrap="square" lIns="0" tIns="0" rIns="0" bIns="0" rtlCol="0"/>
          <a:lstStyle/>
          <a:p>
            <a:endParaRPr/>
          </a:p>
        </p:txBody>
      </p:sp>
      <p:sp>
        <p:nvSpPr>
          <p:cNvPr id="7" name="Rectangle 6"/>
          <p:cNvSpPr/>
          <p:nvPr/>
        </p:nvSpPr>
        <p:spPr>
          <a:xfrm>
            <a:off x="0" y="3333694"/>
            <a:ext cx="3248966" cy="375552"/>
          </a:xfrm>
          <a:prstGeom prst="rect">
            <a:avLst/>
          </a:prstGeom>
        </p:spPr>
        <p:txBody>
          <a:bodyPr wrap="none">
            <a:spAutoFit/>
          </a:bodyPr>
          <a:lstStyle/>
          <a:p>
            <a:pPr marL="460375">
              <a:lnSpc>
                <a:spcPts val="2080"/>
              </a:lnSpc>
              <a:spcBef>
                <a:spcPts val="1560"/>
              </a:spcBef>
              <a:tabLst>
                <a:tab pos="727710" algn="l"/>
              </a:tabLst>
            </a:pPr>
            <a:r>
              <a:rPr lang="en-US" sz="2400" spc="-5" dirty="0">
                <a:solidFill>
                  <a:schemeClr val="accent2">
                    <a:lumMod val="75000"/>
                  </a:schemeClr>
                </a:solidFill>
                <a:cs typeface="Arial"/>
              </a:rPr>
              <a:t>Abstract base</a:t>
            </a:r>
            <a:r>
              <a:rPr lang="en-US" sz="2400" spc="-80" dirty="0">
                <a:solidFill>
                  <a:schemeClr val="accent2">
                    <a:lumMod val="75000"/>
                  </a:schemeClr>
                </a:solidFill>
                <a:cs typeface="Arial"/>
              </a:rPr>
              <a:t> </a:t>
            </a:r>
            <a:r>
              <a:rPr lang="en-US" sz="2400" spc="-5" dirty="0">
                <a:solidFill>
                  <a:schemeClr val="accent2">
                    <a:lumMod val="75000"/>
                  </a:schemeClr>
                </a:solidFill>
                <a:cs typeface="Arial"/>
              </a:rPr>
              <a:t>classes</a:t>
            </a:r>
            <a:endParaRPr lang="en-US" sz="2400" dirty="0">
              <a:solidFill>
                <a:schemeClr val="accent2">
                  <a:lumMod val="75000"/>
                </a:schemeClr>
              </a:solidFill>
              <a:cs typeface="Arial"/>
            </a:endParaRPr>
          </a:p>
        </p:txBody>
      </p:sp>
    </p:spTree>
    <p:extLst>
      <p:ext uri="{BB962C8B-B14F-4D97-AF65-F5344CB8AC3E}">
        <p14:creationId xmlns:p14="http://schemas.microsoft.com/office/powerpoint/2010/main" val="41022130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7073" y="1529916"/>
            <a:ext cx="6096000" cy="1388457"/>
          </a:xfrm>
          <a:prstGeom prst="rect">
            <a:avLst/>
          </a:prstGeom>
        </p:spPr>
        <p:txBody>
          <a:bodyPr>
            <a:spAutoFit/>
          </a:bodyPr>
          <a:lstStyle/>
          <a:p>
            <a:pPr marL="12700" marR="5080">
              <a:lnSpc>
                <a:spcPct val="92800"/>
              </a:lnSpc>
              <a:spcBef>
                <a:spcPts val="254"/>
              </a:spcBef>
            </a:pPr>
            <a:r>
              <a:rPr lang="en-US" dirty="0">
                <a:latin typeface="Arial"/>
                <a:cs typeface="Arial"/>
              </a:rPr>
              <a:t>The </a:t>
            </a:r>
            <a:r>
              <a:rPr lang="en-US" spc="-10" dirty="0">
                <a:latin typeface="Arial"/>
                <a:cs typeface="Arial"/>
              </a:rPr>
              <a:t>inheritance relationship </a:t>
            </a:r>
            <a:r>
              <a:rPr lang="en-US" spc="-5" dirty="0">
                <a:latin typeface="Arial"/>
                <a:cs typeface="Arial"/>
              </a:rPr>
              <a:t>create </a:t>
            </a:r>
            <a:r>
              <a:rPr lang="en-US" spc="-10" dirty="0">
                <a:latin typeface="Arial"/>
                <a:cs typeface="Arial"/>
              </a:rPr>
              <a:t>links </a:t>
            </a:r>
            <a:r>
              <a:rPr lang="en-US" spc="-15" dirty="0">
                <a:latin typeface="Arial"/>
                <a:cs typeface="Arial"/>
              </a:rPr>
              <a:t>between </a:t>
            </a:r>
            <a:r>
              <a:rPr lang="en-US" spc="-5" dirty="0">
                <a:latin typeface="Arial"/>
                <a:cs typeface="Arial"/>
              </a:rPr>
              <a:t>the child  model </a:t>
            </a:r>
            <a:r>
              <a:rPr lang="en-US" spc="-10" dirty="0">
                <a:latin typeface="Arial"/>
                <a:cs typeface="Arial"/>
              </a:rPr>
              <a:t>and each </a:t>
            </a:r>
            <a:r>
              <a:rPr lang="en-US" spc="-5" dirty="0">
                <a:latin typeface="Arial"/>
                <a:cs typeface="Arial"/>
              </a:rPr>
              <a:t>of </a:t>
            </a:r>
            <a:r>
              <a:rPr lang="en-US" dirty="0">
                <a:latin typeface="Arial"/>
                <a:cs typeface="Arial"/>
              </a:rPr>
              <a:t>its </a:t>
            </a:r>
            <a:r>
              <a:rPr lang="en-US" spc="-10" dirty="0">
                <a:latin typeface="Arial"/>
                <a:cs typeface="Arial"/>
              </a:rPr>
              <a:t>parents </a:t>
            </a:r>
            <a:r>
              <a:rPr lang="en-US" dirty="0">
                <a:latin typeface="Arial"/>
                <a:cs typeface="Arial"/>
              </a:rPr>
              <a:t>(via </a:t>
            </a:r>
            <a:r>
              <a:rPr lang="en-US" spc="-10" dirty="0">
                <a:latin typeface="Arial"/>
                <a:cs typeface="Arial"/>
              </a:rPr>
              <a:t>an automatically-created  </a:t>
            </a:r>
            <a:r>
              <a:rPr lang="en-US" spc="-5" dirty="0">
                <a:latin typeface="Arial"/>
                <a:cs typeface="Arial"/>
              </a:rPr>
              <a:t>OneToOneField)</a:t>
            </a:r>
            <a:endParaRPr lang="en-US" dirty="0">
              <a:latin typeface="Arial"/>
              <a:cs typeface="Arial"/>
            </a:endParaRPr>
          </a:p>
          <a:p>
            <a:pPr>
              <a:lnSpc>
                <a:spcPct val="100000"/>
              </a:lnSpc>
              <a:spcBef>
                <a:spcPts val="20"/>
              </a:spcBef>
            </a:pPr>
            <a:endParaRPr lang="en-US" sz="1600" dirty="0">
              <a:latin typeface="Arial"/>
              <a:cs typeface="Arial"/>
            </a:endParaRPr>
          </a:p>
          <a:p>
            <a:pPr marL="12700">
              <a:lnSpc>
                <a:spcPct val="100000"/>
              </a:lnSpc>
            </a:pPr>
            <a:r>
              <a:rPr lang="en-US" spc="-5" dirty="0">
                <a:latin typeface="Arial"/>
                <a:cs typeface="Arial"/>
              </a:rPr>
              <a:t>Here each model corresponds to </a:t>
            </a:r>
            <a:r>
              <a:rPr lang="en-US" dirty="0">
                <a:latin typeface="Arial"/>
                <a:cs typeface="Arial"/>
              </a:rPr>
              <a:t>its </a:t>
            </a:r>
            <a:r>
              <a:rPr lang="en-US" spc="-20" dirty="0">
                <a:latin typeface="Arial"/>
                <a:cs typeface="Arial"/>
              </a:rPr>
              <a:t>own </a:t>
            </a:r>
            <a:r>
              <a:rPr lang="en-US" spc="-10" dirty="0">
                <a:latin typeface="Arial"/>
                <a:cs typeface="Arial"/>
              </a:rPr>
              <a:t>database</a:t>
            </a:r>
            <a:r>
              <a:rPr lang="en-US" spc="-5" dirty="0">
                <a:latin typeface="Arial"/>
                <a:cs typeface="Arial"/>
              </a:rPr>
              <a:t> </a:t>
            </a:r>
            <a:r>
              <a:rPr lang="en-US" spc="-10" dirty="0">
                <a:latin typeface="Arial"/>
                <a:cs typeface="Arial"/>
              </a:rPr>
              <a:t>table</a:t>
            </a:r>
            <a:endParaRPr lang="en-US" dirty="0"/>
          </a:p>
        </p:txBody>
      </p:sp>
      <p:sp>
        <p:nvSpPr>
          <p:cNvPr id="5" name="object 5"/>
          <p:cNvSpPr/>
          <p:nvPr/>
        </p:nvSpPr>
        <p:spPr>
          <a:xfrm>
            <a:off x="337073" y="3214071"/>
            <a:ext cx="6407972" cy="2546350"/>
          </a:xfrm>
          <a:prstGeom prst="rect">
            <a:avLst/>
          </a:prstGeom>
          <a:blipFill>
            <a:blip r:embed="rId2" cstate="print"/>
            <a:stretch>
              <a:fillRect/>
            </a:stretch>
          </a:blipFill>
        </p:spPr>
        <p:txBody>
          <a:bodyPr wrap="square" lIns="0" tIns="0" rIns="0" bIns="0" rtlCol="0"/>
          <a:lstStyle/>
          <a:p>
            <a:endParaRPr/>
          </a:p>
        </p:txBody>
      </p:sp>
      <p:sp>
        <p:nvSpPr>
          <p:cNvPr id="6" name="Rectangle 5"/>
          <p:cNvSpPr/>
          <p:nvPr/>
        </p:nvSpPr>
        <p:spPr>
          <a:xfrm>
            <a:off x="6745045" y="1446066"/>
            <a:ext cx="5228216" cy="1905137"/>
          </a:xfrm>
          <a:prstGeom prst="rect">
            <a:avLst/>
          </a:prstGeom>
        </p:spPr>
        <p:txBody>
          <a:bodyPr wrap="square">
            <a:spAutoFit/>
          </a:bodyPr>
          <a:lstStyle/>
          <a:p>
            <a:pPr marL="12700" marR="5080">
              <a:lnSpc>
                <a:spcPct val="92800"/>
              </a:lnSpc>
              <a:spcBef>
                <a:spcPts val="254"/>
              </a:spcBef>
            </a:pPr>
            <a:r>
              <a:rPr lang="en-US" spc="-5" dirty="0">
                <a:latin typeface="Arial"/>
                <a:cs typeface="Arial"/>
              </a:rPr>
              <a:t>This models are used to change the </a:t>
            </a:r>
            <a:r>
              <a:rPr lang="en-US" spc="-10" dirty="0">
                <a:latin typeface="Arial"/>
                <a:cs typeface="Arial"/>
              </a:rPr>
              <a:t>default manager and add  new </a:t>
            </a:r>
            <a:r>
              <a:rPr lang="en-US" spc="-5" dirty="0">
                <a:latin typeface="Arial"/>
                <a:cs typeface="Arial"/>
              </a:rPr>
              <a:t>methods to change </a:t>
            </a:r>
            <a:r>
              <a:rPr lang="en-US" spc="-10" dirty="0">
                <a:latin typeface="Arial"/>
                <a:cs typeface="Arial"/>
              </a:rPr>
              <a:t>python </a:t>
            </a:r>
            <a:r>
              <a:rPr lang="en-US" spc="-10" dirty="0" smtClean="0">
                <a:latin typeface="Arial"/>
                <a:cs typeface="Arial"/>
              </a:rPr>
              <a:t>behavior </a:t>
            </a:r>
            <a:r>
              <a:rPr lang="en-US" spc="-10" dirty="0">
                <a:latin typeface="Arial"/>
                <a:cs typeface="Arial"/>
              </a:rPr>
              <a:t>of </a:t>
            </a:r>
            <a:r>
              <a:rPr lang="en-US" dirty="0">
                <a:latin typeface="Arial"/>
                <a:cs typeface="Arial"/>
              </a:rPr>
              <a:t>a </a:t>
            </a:r>
            <a:r>
              <a:rPr lang="en-US" spc="-5" dirty="0">
                <a:latin typeface="Arial"/>
                <a:cs typeface="Arial"/>
              </a:rPr>
              <a:t>model </a:t>
            </a:r>
            <a:r>
              <a:rPr lang="en-US" spc="-15" dirty="0">
                <a:latin typeface="Arial"/>
                <a:cs typeface="Arial"/>
              </a:rPr>
              <a:t>without  </a:t>
            </a:r>
            <a:r>
              <a:rPr lang="en-US" spc="-10" dirty="0">
                <a:latin typeface="Arial"/>
                <a:cs typeface="Arial"/>
              </a:rPr>
              <a:t>altering </a:t>
            </a:r>
            <a:r>
              <a:rPr lang="en-US" spc="-5" dirty="0">
                <a:latin typeface="Arial"/>
                <a:cs typeface="Arial"/>
              </a:rPr>
              <a:t>the </a:t>
            </a:r>
            <a:r>
              <a:rPr lang="en-US" spc="-10" dirty="0">
                <a:latin typeface="Arial"/>
                <a:cs typeface="Arial"/>
              </a:rPr>
              <a:t>original</a:t>
            </a:r>
            <a:r>
              <a:rPr lang="en-US" spc="-5" dirty="0">
                <a:latin typeface="Arial"/>
                <a:cs typeface="Arial"/>
              </a:rPr>
              <a:t> </a:t>
            </a:r>
            <a:r>
              <a:rPr lang="en-US" spc="-10" dirty="0">
                <a:latin typeface="Arial"/>
                <a:cs typeface="Arial"/>
              </a:rPr>
              <a:t>model.</a:t>
            </a:r>
            <a:endParaRPr lang="en-US" dirty="0">
              <a:latin typeface="Arial"/>
              <a:cs typeface="Arial"/>
            </a:endParaRPr>
          </a:p>
          <a:p>
            <a:pPr>
              <a:lnSpc>
                <a:spcPct val="100000"/>
              </a:lnSpc>
              <a:spcBef>
                <a:spcPts val="45"/>
              </a:spcBef>
            </a:pPr>
            <a:endParaRPr lang="en-US" sz="1750" dirty="0">
              <a:latin typeface="Arial"/>
              <a:cs typeface="Arial"/>
            </a:endParaRPr>
          </a:p>
          <a:p>
            <a:pPr marL="12700" marR="558800">
              <a:lnSpc>
                <a:spcPts val="2000"/>
              </a:lnSpc>
            </a:pPr>
            <a:r>
              <a:rPr lang="en-US" spc="-5" dirty="0">
                <a:latin typeface="Arial"/>
                <a:cs typeface="Arial"/>
              </a:rPr>
              <a:t>Add </a:t>
            </a:r>
            <a:r>
              <a:rPr lang="en-US" spc="-10" dirty="0">
                <a:latin typeface="Arial"/>
                <a:cs typeface="Arial"/>
              </a:rPr>
              <a:t>“proxy </a:t>
            </a:r>
            <a:r>
              <a:rPr lang="en-US" dirty="0">
                <a:latin typeface="Arial"/>
                <a:cs typeface="Arial"/>
              </a:rPr>
              <a:t>= True” </a:t>
            </a:r>
            <a:r>
              <a:rPr lang="en-US" spc="-5" dirty="0">
                <a:latin typeface="Arial"/>
                <a:cs typeface="Arial"/>
              </a:rPr>
              <a:t>in the </a:t>
            </a:r>
            <a:r>
              <a:rPr lang="en-US" dirty="0">
                <a:latin typeface="Arial"/>
                <a:cs typeface="Arial"/>
              </a:rPr>
              <a:t>meta </a:t>
            </a:r>
            <a:r>
              <a:rPr lang="en-US" spc="-5" dirty="0">
                <a:latin typeface="Arial"/>
                <a:cs typeface="Arial"/>
              </a:rPr>
              <a:t>class to </a:t>
            </a:r>
            <a:r>
              <a:rPr lang="en-US" dirty="0">
                <a:latin typeface="Arial"/>
                <a:cs typeface="Arial"/>
              </a:rPr>
              <a:t>make </a:t>
            </a:r>
            <a:r>
              <a:rPr lang="en-US" spc="-10" dirty="0">
                <a:latin typeface="Arial"/>
                <a:cs typeface="Arial"/>
              </a:rPr>
              <a:t>any </a:t>
            </a:r>
            <a:r>
              <a:rPr lang="en-US" spc="-5" dirty="0">
                <a:latin typeface="Arial"/>
                <a:cs typeface="Arial"/>
              </a:rPr>
              <a:t>model  abstract.</a:t>
            </a:r>
            <a:endParaRPr lang="en-US" dirty="0">
              <a:latin typeface="Arial"/>
              <a:cs typeface="Arial"/>
            </a:endParaRPr>
          </a:p>
        </p:txBody>
      </p:sp>
      <p:sp>
        <p:nvSpPr>
          <p:cNvPr id="7" name="object 5"/>
          <p:cNvSpPr/>
          <p:nvPr/>
        </p:nvSpPr>
        <p:spPr>
          <a:xfrm>
            <a:off x="6745045" y="3646901"/>
            <a:ext cx="5292762" cy="2592070"/>
          </a:xfrm>
          <a:prstGeom prst="rect">
            <a:avLst/>
          </a:prstGeom>
          <a:blipFill>
            <a:blip r:embed="rId3" cstate="print"/>
            <a:stretch>
              <a:fillRect/>
            </a:stretch>
          </a:blipFill>
        </p:spPr>
        <p:txBody>
          <a:bodyPr wrap="square" lIns="0" tIns="0" rIns="0" bIns="0" rtlCol="0"/>
          <a:lstStyle/>
          <a:p>
            <a:endParaRPr/>
          </a:p>
        </p:txBody>
      </p:sp>
      <p:sp>
        <p:nvSpPr>
          <p:cNvPr id="8" name="Rectangle 7"/>
          <p:cNvSpPr/>
          <p:nvPr/>
        </p:nvSpPr>
        <p:spPr>
          <a:xfrm>
            <a:off x="0" y="485228"/>
            <a:ext cx="3473836" cy="365934"/>
          </a:xfrm>
          <a:prstGeom prst="rect">
            <a:avLst/>
          </a:prstGeom>
        </p:spPr>
        <p:txBody>
          <a:bodyPr wrap="none">
            <a:spAutoFit/>
          </a:bodyPr>
          <a:lstStyle/>
          <a:p>
            <a:pPr marL="460375">
              <a:lnSpc>
                <a:spcPts val="2005"/>
              </a:lnSpc>
              <a:tabLst>
                <a:tab pos="727710" algn="l"/>
              </a:tabLst>
            </a:pPr>
            <a:r>
              <a:rPr lang="en-US" sz="2400" spc="-10" dirty="0">
                <a:solidFill>
                  <a:schemeClr val="accent2">
                    <a:lumMod val="75000"/>
                  </a:schemeClr>
                </a:solidFill>
                <a:cs typeface="Arial"/>
              </a:rPr>
              <a:t>Multi table</a:t>
            </a:r>
            <a:r>
              <a:rPr lang="en-US" sz="2400" spc="-35" dirty="0">
                <a:solidFill>
                  <a:schemeClr val="accent2">
                    <a:lumMod val="75000"/>
                  </a:schemeClr>
                </a:solidFill>
                <a:cs typeface="Arial"/>
              </a:rPr>
              <a:t> </a:t>
            </a:r>
            <a:r>
              <a:rPr lang="en-US" sz="2400" spc="-10" dirty="0">
                <a:solidFill>
                  <a:schemeClr val="accent2">
                    <a:lumMod val="75000"/>
                  </a:schemeClr>
                </a:solidFill>
                <a:cs typeface="Arial"/>
              </a:rPr>
              <a:t>inheritance</a:t>
            </a:r>
            <a:endParaRPr lang="en-US" sz="2400" dirty="0">
              <a:solidFill>
                <a:schemeClr val="accent2">
                  <a:lumMod val="75000"/>
                </a:schemeClr>
              </a:solidFill>
              <a:cs typeface="Arial"/>
            </a:endParaRPr>
          </a:p>
        </p:txBody>
      </p:sp>
      <p:sp>
        <p:nvSpPr>
          <p:cNvPr id="9" name="Rectangle 8"/>
          <p:cNvSpPr/>
          <p:nvPr/>
        </p:nvSpPr>
        <p:spPr>
          <a:xfrm>
            <a:off x="6230470" y="462947"/>
            <a:ext cx="2306337" cy="365934"/>
          </a:xfrm>
          <a:prstGeom prst="rect">
            <a:avLst/>
          </a:prstGeom>
        </p:spPr>
        <p:txBody>
          <a:bodyPr wrap="none">
            <a:spAutoFit/>
          </a:bodyPr>
          <a:lstStyle/>
          <a:p>
            <a:pPr marL="460375">
              <a:lnSpc>
                <a:spcPts val="2005"/>
              </a:lnSpc>
              <a:tabLst>
                <a:tab pos="727710" algn="l"/>
              </a:tabLst>
            </a:pPr>
            <a:r>
              <a:rPr lang="en-US" sz="2400" spc="-10" dirty="0" smtClean="0">
                <a:solidFill>
                  <a:schemeClr val="accent2">
                    <a:lumMod val="75000"/>
                  </a:schemeClr>
                </a:solidFill>
                <a:cs typeface="Arial"/>
              </a:rPr>
              <a:t>Proxy models</a:t>
            </a:r>
            <a:endParaRPr lang="en-US" sz="2400" dirty="0">
              <a:solidFill>
                <a:schemeClr val="accent2">
                  <a:lumMod val="75000"/>
                </a:schemeClr>
              </a:solidFill>
              <a:cs typeface="Arial"/>
            </a:endParaRPr>
          </a:p>
        </p:txBody>
      </p:sp>
    </p:spTree>
    <p:extLst>
      <p:ext uri="{BB962C8B-B14F-4D97-AF65-F5344CB8AC3E}">
        <p14:creationId xmlns:p14="http://schemas.microsoft.com/office/powerpoint/2010/main" val="34572879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02" y="85426"/>
            <a:ext cx="10515600" cy="796701"/>
          </a:xfrm>
        </p:spPr>
        <p:txBody>
          <a:bodyPr>
            <a:normAutofit/>
          </a:bodyPr>
          <a:lstStyle/>
          <a:p>
            <a:r>
              <a:rPr lang="en-US" sz="3600" dirty="0" smtClean="0">
                <a:solidFill>
                  <a:schemeClr val="accent2">
                    <a:lumMod val="75000"/>
                  </a:schemeClr>
                </a:solidFill>
              </a:rPr>
              <a:t>Commands</a:t>
            </a:r>
            <a:endParaRPr lang="en-US" sz="3600" dirty="0">
              <a:solidFill>
                <a:schemeClr val="accent2">
                  <a:lumMod val="75000"/>
                </a:schemeClr>
              </a:solidFill>
            </a:endParaRPr>
          </a:p>
        </p:txBody>
      </p:sp>
      <p:sp>
        <p:nvSpPr>
          <p:cNvPr id="4" name="object 3"/>
          <p:cNvSpPr txBox="1"/>
          <p:nvPr/>
        </p:nvSpPr>
        <p:spPr>
          <a:xfrm>
            <a:off x="999564" y="1335686"/>
            <a:ext cx="9031605" cy="1255472"/>
          </a:xfrm>
          <a:prstGeom prst="rect">
            <a:avLst/>
          </a:prstGeom>
        </p:spPr>
        <p:txBody>
          <a:bodyPr vert="horz" wrap="square" lIns="0" tIns="181610" rIns="0" bIns="0" rtlCol="0">
            <a:spAutoFit/>
          </a:bodyPr>
          <a:lstStyle/>
          <a:p>
            <a:pPr algn="ctr">
              <a:lnSpc>
                <a:spcPct val="100000"/>
              </a:lnSpc>
              <a:spcBef>
                <a:spcPts val="1430"/>
              </a:spcBef>
              <a:tabLst>
                <a:tab pos="423545" algn="l"/>
                <a:tab pos="5052060" algn="l"/>
              </a:tabLst>
            </a:pPr>
            <a:r>
              <a:rPr sz="4000" b="1" dirty="0">
                <a:solidFill>
                  <a:srgbClr val="FFFFFF"/>
                </a:solidFill>
                <a:latin typeface="Arial"/>
                <a:cs typeface="Arial"/>
              </a:rPr>
              <a:t>$	</a:t>
            </a:r>
            <a:r>
              <a:rPr lang="en-US" sz="2800" b="1" dirty="0" smtClean="0">
                <a:latin typeface="Arial"/>
                <a:cs typeface="Arial"/>
              </a:rPr>
              <a:t>$</a:t>
            </a:r>
            <a:r>
              <a:rPr sz="2800" b="1" spc="-5" dirty="0" smtClean="0">
                <a:latin typeface="Arial"/>
                <a:cs typeface="Arial"/>
              </a:rPr>
              <a:t>python</a:t>
            </a:r>
            <a:r>
              <a:rPr sz="2800" b="1" spc="10" dirty="0" smtClean="0">
                <a:latin typeface="Arial"/>
                <a:cs typeface="Arial"/>
              </a:rPr>
              <a:t> </a:t>
            </a:r>
            <a:r>
              <a:rPr sz="2800" b="1" spc="-5" dirty="0" smtClean="0">
                <a:latin typeface="Arial"/>
                <a:cs typeface="Arial"/>
              </a:rPr>
              <a:t>manage.py</a:t>
            </a:r>
            <a:r>
              <a:rPr lang="en-US" sz="2800" b="1" spc="-5" dirty="0" smtClean="0">
                <a:latin typeface="Arial"/>
                <a:cs typeface="Arial"/>
              </a:rPr>
              <a:t> </a:t>
            </a:r>
            <a:r>
              <a:rPr sz="2800" b="1" spc="-5" dirty="0" smtClean="0">
                <a:latin typeface="Arial"/>
                <a:cs typeface="Arial"/>
              </a:rPr>
              <a:t>createsuperuser</a:t>
            </a:r>
            <a:endParaRPr lang="en-US" sz="2800" b="1" dirty="0">
              <a:latin typeface="Arial"/>
              <a:cs typeface="Arial"/>
            </a:endParaRPr>
          </a:p>
          <a:p>
            <a:pPr algn="ctr">
              <a:lnSpc>
                <a:spcPct val="100000"/>
              </a:lnSpc>
              <a:spcBef>
                <a:spcPts val="1430"/>
              </a:spcBef>
              <a:tabLst>
                <a:tab pos="423545" algn="l"/>
                <a:tab pos="5052060" algn="l"/>
              </a:tabLst>
            </a:pPr>
            <a:r>
              <a:rPr spc="-170" dirty="0" smtClean="0">
                <a:latin typeface="Arial"/>
                <a:cs typeface="Arial"/>
              </a:rPr>
              <a:t>To</a:t>
            </a:r>
            <a:r>
              <a:rPr spc="-20" dirty="0" smtClean="0">
                <a:latin typeface="Arial"/>
                <a:cs typeface="Arial"/>
              </a:rPr>
              <a:t> </a:t>
            </a:r>
            <a:r>
              <a:rPr spc="-5" dirty="0">
                <a:latin typeface="Arial"/>
                <a:cs typeface="Arial"/>
              </a:rPr>
              <a:t>create</a:t>
            </a:r>
            <a:r>
              <a:rPr spc="-20" dirty="0">
                <a:latin typeface="Arial"/>
                <a:cs typeface="Arial"/>
              </a:rPr>
              <a:t> </a:t>
            </a:r>
            <a:r>
              <a:rPr dirty="0">
                <a:latin typeface="Arial"/>
                <a:cs typeface="Arial"/>
              </a:rPr>
              <a:t>a</a:t>
            </a:r>
            <a:r>
              <a:rPr spc="-15" dirty="0">
                <a:latin typeface="Arial"/>
                <a:cs typeface="Arial"/>
              </a:rPr>
              <a:t> </a:t>
            </a:r>
            <a:r>
              <a:rPr dirty="0">
                <a:latin typeface="Arial"/>
                <a:cs typeface="Arial"/>
              </a:rPr>
              <a:t>superuser</a:t>
            </a:r>
          </a:p>
        </p:txBody>
      </p:sp>
      <p:sp>
        <p:nvSpPr>
          <p:cNvPr id="5" name="Rectangle 4"/>
          <p:cNvSpPr/>
          <p:nvPr/>
        </p:nvSpPr>
        <p:spPr>
          <a:xfrm>
            <a:off x="2488601" y="2794750"/>
            <a:ext cx="7300857" cy="2128531"/>
          </a:xfrm>
          <a:prstGeom prst="rect">
            <a:avLst/>
          </a:prstGeom>
        </p:spPr>
        <p:txBody>
          <a:bodyPr wrap="square">
            <a:spAutoFit/>
          </a:bodyPr>
          <a:lstStyle/>
          <a:p>
            <a:pPr marL="12700">
              <a:lnSpc>
                <a:spcPct val="100000"/>
              </a:lnSpc>
              <a:spcBef>
                <a:spcPts val="1365"/>
              </a:spcBef>
            </a:pPr>
            <a:r>
              <a:rPr lang="en-US" sz="2800" b="1" spc="10" dirty="0">
                <a:latin typeface="Arial"/>
                <a:cs typeface="Arial"/>
              </a:rPr>
              <a:t>$ </a:t>
            </a:r>
            <a:r>
              <a:rPr lang="en-US" sz="2800" b="1" spc="5" dirty="0">
                <a:latin typeface="Arial"/>
                <a:cs typeface="Arial"/>
              </a:rPr>
              <a:t>python</a:t>
            </a:r>
            <a:r>
              <a:rPr lang="en-US" sz="2800" b="1" spc="10" dirty="0">
                <a:latin typeface="Arial"/>
                <a:cs typeface="Arial"/>
              </a:rPr>
              <a:t> </a:t>
            </a:r>
            <a:r>
              <a:rPr lang="en-US" sz="2800" b="1" spc="5" dirty="0">
                <a:latin typeface="Arial"/>
                <a:cs typeface="Arial"/>
              </a:rPr>
              <a:t>manage.py</a:t>
            </a:r>
            <a:r>
              <a:rPr lang="en-US" sz="2800" b="1" spc="10" dirty="0">
                <a:latin typeface="Arial"/>
                <a:cs typeface="Arial"/>
              </a:rPr>
              <a:t> </a:t>
            </a:r>
            <a:r>
              <a:rPr lang="en-US" sz="2800" b="1" spc="5" dirty="0" smtClean="0">
                <a:latin typeface="Arial"/>
                <a:cs typeface="Arial"/>
              </a:rPr>
              <a:t>makemigrations</a:t>
            </a:r>
            <a:endParaRPr lang="en-US" sz="2800" dirty="0">
              <a:latin typeface="Arial"/>
              <a:cs typeface="Arial"/>
            </a:endParaRPr>
          </a:p>
          <a:p>
            <a:pPr marL="496570" marR="405130">
              <a:lnSpc>
                <a:spcPct val="118200"/>
              </a:lnSpc>
              <a:spcBef>
                <a:spcPts val="270"/>
              </a:spcBef>
            </a:pPr>
            <a:r>
              <a:rPr lang="en-US" spc="-160" dirty="0">
                <a:latin typeface="Arial"/>
                <a:cs typeface="Arial"/>
              </a:rPr>
              <a:t>To</a:t>
            </a:r>
            <a:r>
              <a:rPr lang="en-US" spc="-10" dirty="0">
                <a:latin typeface="Arial"/>
                <a:cs typeface="Arial"/>
              </a:rPr>
              <a:t> </a:t>
            </a:r>
            <a:r>
              <a:rPr lang="en-US" spc="-5" dirty="0">
                <a:latin typeface="Arial"/>
                <a:cs typeface="Arial"/>
              </a:rPr>
              <a:t>create</a:t>
            </a:r>
            <a:r>
              <a:rPr lang="en-US" spc="-10" dirty="0">
                <a:latin typeface="Arial"/>
                <a:cs typeface="Arial"/>
              </a:rPr>
              <a:t> </a:t>
            </a:r>
            <a:r>
              <a:rPr lang="en-US" spc="-5" dirty="0">
                <a:latin typeface="Arial"/>
                <a:cs typeface="Arial"/>
              </a:rPr>
              <a:t>new</a:t>
            </a:r>
            <a:r>
              <a:rPr lang="en-US" spc="-10" dirty="0">
                <a:latin typeface="Arial"/>
                <a:cs typeface="Arial"/>
              </a:rPr>
              <a:t> </a:t>
            </a:r>
            <a:r>
              <a:rPr lang="en-US" spc="-5" dirty="0">
                <a:latin typeface="Arial"/>
                <a:cs typeface="Arial"/>
              </a:rPr>
              <a:t>migration</a:t>
            </a:r>
            <a:r>
              <a:rPr lang="en-US" spc="-10" dirty="0">
                <a:latin typeface="Arial"/>
                <a:cs typeface="Arial"/>
              </a:rPr>
              <a:t> </a:t>
            </a:r>
            <a:r>
              <a:rPr lang="en-US" spc="-5" dirty="0">
                <a:latin typeface="Arial"/>
                <a:cs typeface="Arial"/>
              </a:rPr>
              <a:t>based</a:t>
            </a:r>
            <a:r>
              <a:rPr lang="en-US" spc="-10" dirty="0">
                <a:latin typeface="Arial"/>
                <a:cs typeface="Arial"/>
              </a:rPr>
              <a:t> </a:t>
            </a:r>
            <a:r>
              <a:rPr lang="en-US" spc="-5" dirty="0">
                <a:latin typeface="Arial"/>
                <a:cs typeface="Arial"/>
              </a:rPr>
              <a:t>on the</a:t>
            </a:r>
            <a:r>
              <a:rPr lang="en-US" spc="-10" dirty="0">
                <a:latin typeface="Arial"/>
                <a:cs typeface="Arial"/>
              </a:rPr>
              <a:t> </a:t>
            </a:r>
            <a:r>
              <a:rPr lang="en-US" spc="-5" dirty="0">
                <a:latin typeface="Arial"/>
                <a:cs typeface="Arial"/>
              </a:rPr>
              <a:t>changes</a:t>
            </a:r>
            <a:r>
              <a:rPr lang="en-US" spc="-10" dirty="0">
                <a:latin typeface="Arial"/>
                <a:cs typeface="Arial"/>
              </a:rPr>
              <a:t> </a:t>
            </a:r>
            <a:r>
              <a:rPr lang="en-US" spc="-5" dirty="0">
                <a:latin typeface="Arial"/>
                <a:cs typeface="Arial"/>
              </a:rPr>
              <a:t>you </a:t>
            </a:r>
            <a:r>
              <a:rPr lang="en-US" spc="-750" dirty="0">
                <a:latin typeface="Arial"/>
                <a:cs typeface="Arial"/>
              </a:rPr>
              <a:t> </a:t>
            </a:r>
            <a:r>
              <a:rPr lang="en-US" spc="-5" dirty="0">
                <a:latin typeface="Arial"/>
                <a:cs typeface="Arial"/>
              </a:rPr>
              <a:t>made</a:t>
            </a:r>
            <a:r>
              <a:rPr lang="en-US" spc="-10" dirty="0">
                <a:latin typeface="Arial"/>
                <a:cs typeface="Arial"/>
              </a:rPr>
              <a:t> </a:t>
            </a:r>
            <a:r>
              <a:rPr lang="en-US" spc="-5" dirty="0">
                <a:latin typeface="Arial"/>
                <a:cs typeface="Arial"/>
              </a:rPr>
              <a:t>in your models</a:t>
            </a:r>
            <a:endParaRPr lang="en-US" dirty="0">
              <a:latin typeface="Arial"/>
              <a:cs typeface="Arial"/>
            </a:endParaRPr>
          </a:p>
          <a:p>
            <a:pPr marL="12700">
              <a:lnSpc>
                <a:spcPct val="100000"/>
              </a:lnSpc>
              <a:spcBef>
                <a:spcPts val="650"/>
              </a:spcBef>
            </a:pPr>
            <a:r>
              <a:rPr lang="en-US" sz="2800" b="1" spc="10" dirty="0">
                <a:latin typeface="Arial"/>
                <a:cs typeface="Arial"/>
              </a:rPr>
              <a:t>$</a:t>
            </a:r>
            <a:r>
              <a:rPr lang="en-US" sz="2800" b="1" dirty="0">
                <a:latin typeface="Arial"/>
                <a:cs typeface="Arial"/>
              </a:rPr>
              <a:t> </a:t>
            </a:r>
            <a:r>
              <a:rPr lang="en-US" sz="2800" b="1" spc="5" dirty="0">
                <a:latin typeface="Arial"/>
                <a:cs typeface="Arial"/>
              </a:rPr>
              <a:t>python manage.py</a:t>
            </a:r>
            <a:r>
              <a:rPr lang="en-US" sz="2800" b="1" dirty="0">
                <a:latin typeface="Arial"/>
                <a:cs typeface="Arial"/>
              </a:rPr>
              <a:t> </a:t>
            </a:r>
            <a:r>
              <a:rPr lang="en-US" sz="2800" b="1" spc="5" dirty="0">
                <a:latin typeface="Arial"/>
                <a:cs typeface="Arial"/>
              </a:rPr>
              <a:t>migrate</a:t>
            </a:r>
            <a:endParaRPr lang="en-US" sz="2800" dirty="0">
              <a:latin typeface="Arial"/>
              <a:cs typeface="Arial"/>
            </a:endParaRPr>
          </a:p>
          <a:p>
            <a:pPr marL="490220">
              <a:lnSpc>
                <a:spcPct val="100000"/>
              </a:lnSpc>
              <a:spcBef>
                <a:spcPts val="869"/>
              </a:spcBef>
            </a:pPr>
            <a:r>
              <a:rPr lang="en-US" spc="-160" dirty="0">
                <a:latin typeface="Arial"/>
                <a:cs typeface="Arial"/>
              </a:rPr>
              <a:t>To</a:t>
            </a:r>
            <a:r>
              <a:rPr lang="en-US" spc="-10" dirty="0">
                <a:latin typeface="Arial"/>
                <a:cs typeface="Arial"/>
              </a:rPr>
              <a:t> </a:t>
            </a:r>
            <a:r>
              <a:rPr lang="en-US" spc="-5" dirty="0">
                <a:latin typeface="Arial"/>
                <a:cs typeface="Arial"/>
              </a:rPr>
              <a:t>apply</a:t>
            </a:r>
            <a:r>
              <a:rPr lang="en-US" spc="-10" dirty="0">
                <a:latin typeface="Arial"/>
                <a:cs typeface="Arial"/>
              </a:rPr>
              <a:t> </a:t>
            </a:r>
            <a:r>
              <a:rPr lang="en-US" spc="-5" dirty="0">
                <a:latin typeface="Arial"/>
                <a:cs typeface="Arial"/>
              </a:rPr>
              <a:t>migration</a:t>
            </a:r>
            <a:r>
              <a:rPr lang="en-US" spc="-15" dirty="0">
                <a:latin typeface="Arial"/>
                <a:cs typeface="Arial"/>
              </a:rPr>
              <a:t> </a:t>
            </a:r>
            <a:r>
              <a:rPr lang="en-US" spc="-5" dirty="0">
                <a:latin typeface="Arial"/>
                <a:cs typeface="Arial"/>
              </a:rPr>
              <a:t>into</a:t>
            </a:r>
            <a:r>
              <a:rPr lang="en-US" spc="-10" dirty="0">
                <a:latin typeface="Arial"/>
                <a:cs typeface="Arial"/>
              </a:rPr>
              <a:t> </a:t>
            </a:r>
            <a:r>
              <a:rPr lang="en-US" spc="-5" dirty="0">
                <a:latin typeface="Arial"/>
                <a:cs typeface="Arial"/>
              </a:rPr>
              <a:t>your</a:t>
            </a:r>
            <a:r>
              <a:rPr lang="en-US" spc="-10" dirty="0">
                <a:latin typeface="Arial"/>
                <a:cs typeface="Arial"/>
              </a:rPr>
              <a:t> </a:t>
            </a:r>
            <a:r>
              <a:rPr lang="en-US" spc="-5" dirty="0">
                <a:latin typeface="Arial"/>
                <a:cs typeface="Arial"/>
              </a:rPr>
              <a:t>database</a:t>
            </a:r>
            <a:endParaRPr lang="en-US" dirty="0">
              <a:latin typeface="Arial"/>
              <a:cs typeface="Arial"/>
            </a:endParaRPr>
          </a:p>
        </p:txBody>
      </p:sp>
    </p:spTree>
    <p:extLst>
      <p:ext uri="{BB962C8B-B14F-4D97-AF65-F5344CB8AC3E}">
        <p14:creationId xmlns:p14="http://schemas.microsoft.com/office/powerpoint/2010/main" val="272916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44731"/>
          </a:xfrm>
        </p:spPr>
        <p:txBody>
          <a:bodyPr>
            <a:normAutofit/>
          </a:bodyPr>
          <a:lstStyle/>
          <a:p>
            <a:r>
              <a:rPr lang="en-US" sz="3600" dirty="0" smtClean="0">
                <a:solidFill>
                  <a:schemeClr val="accent2">
                    <a:lumMod val="75000"/>
                  </a:schemeClr>
                </a:solidFill>
              </a:rPr>
              <a:t>Popular Python Web Frameworks</a:t>
            </a:r>
            <a:endParaRPr lang="en-US" sz="3600" dirty="0">
              <a:solidFill>
                <a:schemeClr val="accent2">
                  <a:lumMod val="75000"/>
                </a:schemeClr>
              </a:solidFill>
            </a:endParaRPr>
          </a:p>
        </p:txBody>
      </p:sp>
      <p:pic>
        <p:nvPicPr>
          <p:cNvPr id="4098" name="Picture 2" descr="The Top 10 Python Frameworks for Web Developmen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2982" y="1169266"/>
            <a:ext cx="8302618" cy="49815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100508" y="6433073"/>
            <a:ext cx="3022899" cy="307777"/>
          </a:xfrm>
          <a:prstGeom prst="rect">
            <a:avLst/>
          </a:prstGeom>
          <a:noFill/>
        </p:spPr>
        <p:txBody>
          <a:bodyPr wrap="square" rtlCol="0">
            <a:spAutoFit/>
          </a:bodyPr>
          <a:lstStyle/>
          <a:p>
            <a:pPr algn="ctr"/>
            <a:r>
              <a:rPr lang="en-US" sz="1400" dirty="0" smtClean="0">
                <a:solidFill>
                  <a:schemeClr val="accent1">
                    <a:lumMod val="75000"/>
                  </a:schemeClr>
                </a:solidFill>
              </a:rPr>
              <a:t>Ref : Activestate.com</a:t>
            </a:r>
            <a:endParaRPr lang="en-US" sz="1400" dirty="0">
              <a:solidFill>
                <a:schemeClr val="accent1">
                  <a:lumMod val="75000"/>
                </a:schemeClr>
              </a:solidFill>
            </a:endParaRPr>
          </a:p>
        </p:txBody>
      </p:sp>
    </p:spTree>
    <p:extLst>
      <p:ext uri="{BB962C8B-B14F-4D97-AF65-F5344CB8AC3E}">
        <p14:creationId xmlns:p14="http://schemas.microsoft.com/office/powerpoint/2010/main" val="27365019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0" y="670561"/>
            <a:ext cx="12192000" cy="6187440"/>
          </a:xfrm>
          <a:prstGeom prst="rect">
            <a:avLst/>
          </a:prstGeom>
        </p:spPr>
      </p:pic>
      <p:sp>
        <p:nvSpPr>
          <p:cNvPr id="5" name="TextBox 4"/>
          <p:cNvSpPr txBox="1"/>
          <p:nvPr/>
        </p:nvSpPr>
        <p:spPr>
          <a:xfrm>
            <a:off x="0" y="0"/>
            <a:ext cx="7384869" cy="461665"/>
          </a:xfrm>
          <a:prstGeom prst="rect">
            <a:avLst/>
          </a:prstGeom>
          <a:noFill/>
        </p:spPr>
        <p:txBody>
          <a:bodyPr wrap="square" rtlCol="0">
            <a:spAutoFit/>
          </a:bodyPr>
          <a:lstStyle/>
          <a:p>
            <a:r>
              <a:rPr lang="en-US" sz="2400" dirty="0" smtClean="0">
                <a:solidFill>
                  <a:schemeClr val="accent2">
                    <a:lumMod val="75000"/>
                  </a:schemeClr>
                </a:solidFill>
              </a:rPr>
              <a:t> Open a Pycharm Project.</a:t>
            </a:r>
            <a:endParaRPr lang="en-US" sz="2400" dirty="0">
              <a:solidFill>
                <a:schemeClr val="accent2">
                  <a:lumMod val="75000"/>
                </a:schemeClr>
              </a:solidFill>
            </a:endParaRPr>
          </a:p>
        </p:txBody>
      </p:sp>
    </p:spTree>
    <p:extLst>
      <p:ext uri="{BB962C8B-B14F-4D97-AF65-F5344CB8AC3E}">
        <p14:creationId xmlns:p14="http://schemas.microsoft.com/office/powerpoint/2010/main" val="24745621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0" y="618308"/>
            <a:ext cx="12192000" cy="6239691"/>
          </a:xfrm>
          <a:prstGeom prst="rect">
            <a:avLst/>
          </a:prstGeom>
        </p:spPr>
      </p:pic>
      <p:sp>
        <p:nvSpPr>
          <p:cNvPr id="4" name="Oval 2"/>
          <p:cNvSpPr>
            <a:spLocks noChangeArrowheads="1"/>
          </p:cNvSpPr>
          <p:nvPr/>
        </p:nvSpPr>
        <p:spPr bwMode="auto">
          <a:xfrm>
            <a:off x="3405096" y="2081349"/>
            <a:ext cx="2264183" cy="357051"/>
          </a:xfrm>
          <a:prstGeom prst="ellipse">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Oval 2"/>
          <p:cNvSpPr>
            <a:spLocks noChangeArrowheads="1"/>
          </p:cNvSpPr>
          <p:nvPr/>
        </p:nvSpPr>
        <p:spPr bwMode="auto">
          <a:xfrm>
            <a:off x="4302034" y="2651761"/>
            <a:ext cx="1245326" cy="357051"/>
          </a:xfrm>
          <a:prstGeom prst="ellipse">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Oval 2"/>
          <p:cNvSpPr>
            <a:spLocks noChangeArrowheads="1"/>
          </p:cNvSpPr>
          <p:nvPr/>
        </p:nvSpPr>
        <p:spPr bwMode="auto">
          <a:xfrm>
            <a:off x="4071302" y="3156857"/>
            <a:ext cx="3714161" cy="357051"/>
          </a:xfrm>
          <a:prstGeom prst="ellipse">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0" y="0"/>
            <a:ext cx="8682446" cy="646331"/>
          </a:xfrm>
          <a:prstGeom prst="rect">
            <a:avLst/>
          </a:prstGeom>
          <a:noFill/>
        </p:spPr>
        <p:txBody>
          <a:bodyPr wrap="square" rtlCol="0">
            <a:spAutoFit/>
          </a:bodyPr>
          <a:lstStyle/>
          <a:p>
            <a:r>
              <a:rPr lang="en-US" dirty="0" smtClean="0">
                <a:solidFill>
                  <a:schemeClr val="accent2">
                    <a:lumMod val="75000"/>
                  </a:schemeClr>
                </a:solidFill>
              </a:rPr>
              <a:t>Give a Name to pycharm project and select new environment with Virtualenv. Make sure that base interpreter is your python path. Click on Create.</a:t>
            </a:r>
            <a:endParaRPr lang="en-US" dirty="0">
              <a:solidFill>
                <a:schemeClr val="accent2">
                  <a:lumMod val="75000"/>
                </a:schemeClr>
              </a:solidFill>
            </a:endParaRPr>
          </a:p>
        </p:txBody>
      </p:sp>
      <p:sp>
        <p:nvSpPr>
          <p:cNvPr id="9" name="Oval 2"/>
          <p:cNvSpPr>
            <a:spLocks noChangeArrowheads="1"/>
          </p:cNvSpPr>
          <p:nvPr/>
        </p:nvSpPr>
        <p:spPr bwMode="auto">
          <a:xfrm>
            <a:off x="8164285" y="4894218"/>
            <a:ext cx="1245326" cy="357051"/>
          </a:xfrm>
          <a:prstGeom prst="ellipse">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38717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18308"/>
            <a:ext cx="12192000" cy="6239691"/>
          </a:xfrm>
          <a:prstGeom prst="rect">
            <a:avLst/>
          </a:prstGeom>
        </p:spPr>
      </p:pic>
      <p:sp>
        <p:nvSpPr>
          <p:cNvPr id="5" name="Oval 2"/>
          <p:cNvSpPr>
            <a:spLocks noChangeArrowheads="1"/>
          </p:cNvSpPr>
          <p:nvPr/>
        </p:nvSpPr>
        <p:spPr bwMode="auto">
          <a:xfrm>
            <a:off x="5225142" y="3635830"/>
            <a:ext cx="1245326" cy="357051"/>
          </a:xfrm>
          <a:prstGeom prst="ellipse">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0" y="0"/>
            <a:ext cx="7046259" cy="461665"/>
          </a:xfrm>
          <a:prstGeom prst="rect">
            <a:avLst/>
          </a:prstGeom>
          <a:noFill/>
        </p:spPr>
        <p:txBody>
          <a:bodyPr wrap="square" rtlCol="0">
            <a:spAutoFit/>
          </a:bodyPr>
          <a:lstStyle/>
          <a:p>
            <a:r>
              <a:rPr lang="en-US" sz="2400" dirty="0" smtClean="0">
                <a:solidFill>
                  <a:schemeClr val="accent2">
                    <a:lumMod val="75000"/>
                  </a:schemeClr>
                </a:solidFill>
              </a:rPr>
              <a:t>Click on new window</a:t>
            </a:r>
            <a:endParaRPr lang="en-US" sz="2400" dirty="0">
              <a:solidFill>
                <a:schemeClr val="accent2">
                  <a:lumMod val="75000"/>
                </a:schemeClr>
              </a:solidFill>
            </a:endParaRPr>
          </a:p>
        </p:txBody>
      </p:sp>
    </p:spTree>
    <p:extLst>
      <p:ext uri="{BB962C8B-B14F-4D97-AF65-F5344CB8AC3E}">
        <p14:creationId xmlns:p14="http://schemas.microsoft.com/office/powerpoint/2010/main" val="1561530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531223"/>
          </a:xfrm>
        </p:spPr>
        <p:txBody>
          <a:bodyPr>
            <a:normAutofit fontScale="90000"/>
          </a:bodyPr>
          <a:lstStyle/>
          <a:p>
            <a:r>
              <a:rPr lang="en-US" sz="3600" dirty="0" smtClean="0">
                <a:solidFill>
                  <a:schemeClr val="accent2">
                    <a:lumMod val="75000"/>
                  </a:schemeClr>
                </a:solidFill>
              </a:rPr>
              <a:t>Loading new virtual environment</a:t>
            </a:r>
            <a:endParaRPr lang="en-US" sz="36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0" y="572294"/>
            <a:ext cx="12192000" cy="6285706"/>
          </a:xfrm>
          <a:prstGeom prst="rect">
            <a:avLst/>
          </a:prstGeom>
        </p:spPr>
      </p:pic>
    </p:spTree>
    <p:extLst>
      <p:ext uri="{BB962C8B-B14F-4D97-AF65-F5344CB8AC3E}">
        <p14:creationId xmlns:p14="http://schemas.microsoft.com/office/powerpoint/2010/main" val="2307072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18606"/>
          </a:xfrm>
        </p:spPr>
        <p:txBody>
          <a:bodyPr>
            <a:normAutofit/>
          </a:bodyPr>
          <a:lstStyle/>
          <a:p>
            <a:r>
              <a:rPr lang="en-US" sz="2400" dirty="0" smtClean="0">
                <a:solidFill>
                  <a:schemeClr val="accent2">
                    <a:lumMod val="75000"/>
                  </a:schemeClr>
                </a:solidFill>
              </a:rPr>
              <a:t>Pycharm project opened. Click on the terminal to create Django project</a:t>
            </a:r>
            <a:endParaRPr lang="en-US" sz="24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0" y="818606"/>
            <a:ext cx="12192000" cy="6039393"/>
          </a:xfrm>
          <a:prstGeom prst="rect">
            <a:avLst/>
          </a:prstGeom>
        </p:spPr>
      </p:pic>
      <p:sp>
        <p:nvSpPr>
          <p:cNvPr id="5" name="Oval 2"/>
          <p:cNvSpPr>
            <a:spLocks noChangeArrowheads="1"/>
          </p:cNvSpPr>
          <p:nvPr/>
        </p:nvSpPr>
        <p:spPr bwMode="auto">
          <a:xfrm>
            <a:off x="775063" y="6196150"/>
            <a:ext cx="644434" cy="357051"/>
          </a:xfrm>
          <a:prstGeom prst="ellipse">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076819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557349"/>
          </a:xfrm>
        </p:spPr>
        <p:txBody>
          <a:bodyPr>
            <a:normAutofit/>
          </a:bodyPr>
          <a:lstStyle/>
          <a:p>
            <a:r>
              <a:rPr lang="en-US" sz="2400" dirty="0" smtClean="0">
                <a:solidFill>
                  <a:schemeClr val="accent2">
                    <a:lumMod val="75000"/>
                  </a:schemeClr>
                </a:solidFill>
              </a:rPr>
              <a:t>Install Django library using command “pip install Django”</a:t>
            </a:r>
            <a:endParaRPr lang="en-US" sz="2400" dirty="0">
              <a:solidFill>
                <a:schemeClr val="accent2">
                  <a:lumMod val="75000"/>
                </a:schemeClr>
              </a:solidFill>
            </a:endParaRPr>
          </a:p>
        </p:txBody>
      </p:sp>
      <p:pic>
        <p:nvPicPr>
          <p:cNvPr id="4" name="Picture 3"/>
          <p:cNvPicPr>
            <a:picLocks noChangeAspect="1"/>
          </p:cNvPicPr>
          <p:nvPr/>
        </p:nvPicPr>
        <p:blipFill>
          <a:blip r:embed="rId2"/>
          <a:stretch>
            <a:fillRect/>
          </a:stretch>
        </p:blipFill>
        <p:spPr>
          <a:xfrm>
            <a:off x="0" y="490818"/>
            <a:ext cx="12192000" cy="6301868"/>
          </a:xfrm>
          <a:prstGeom prst="rect">
            <a:avLst/>
          </a:prstGeom>
        </p:spPr>
      </p:pic>
      <p:sp>
        <p:nvSpPr>
          <p:cNvPr id="5" name="Oval 2"/>
          <p:cNvSpPr>
            <a:spLocks noChangeArrowheads="1"/>
          </p:cNvSpPr>
          <p:nvPr/>
        </p:nvSpPr>
        <p:spPr bwMode="auto">
          <a:xfrm>
            <a:off x="2847703" y="5638801"/>
            <a:ext cx="1471748" cy="357051"/>
          </a:xfrm>
          <a:prstGeom prst="ellipse">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29545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505097"/>
          </a:xfrm>
        </p:spPr>
        <p:txBody>
          <a:bodyPr>
            <a:normAutofit/>
          </a:bodyPr>
          <a:lstStyle/>
          <a:p>
            <a:r>
              <a:rPr lang="en-US" sz="2400" dirty="0" smtClean="0">
                <a:solidFill>
                  <a:schemeClr val="accent2">
                    <a:lumMod val="75000"/>
                  </a:schemeClr>
                </a:solidFill>
              </a:rPr>
              <a:t>Django installed</a:t>
            </a:r>
            <a:endParaRPr lang="en-US" sz="24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0" y="505097"/>
            <a:ext cx="12192000" cy="6352903"/>
          </a:xfrm>
          <a:prstGeom prst="rect">
            <a:avLst/>
          </a:prstGeom>
        </p:spPr>
      </p:pic>
      <p:sp>
        <p:nvSpPr>
          <p:cNvPr id="5" name="Oval 2"/>
          <p:cNvSpPr>
            <a:spLocks noChangeArrowheads="1"/>
          </p:cNvSpPr>
          <p:nvPr/>
        </p:nvSpPr>
        <p:spPr bwMode="auto">
          <a:xfrm>
            <a:off x="-124097" y="5172892"/>
            <a:ext cx="5381897" cy="609599"/>
          </a:xfrm>
          <a:prstGeom prst="ellipse">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3256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44731"/>
          </a:xfrm>
        </p:spPr>
        <p:txBody>
          <a:bodyPr>
            <a:normAutofit/>
          </a:bodyPr>
          <a:lstStyle/>
          <a:p>
            <a:r>
              <a:rPr lang="en-US" sz="2400" dirty="0" smtClean="0">
                <a:solidFill>
                  <a:schemeClr val="accent2">
                    <a:lumMod val="75000"/>
                  </a:schemeClr>
                </a:solidFill>
              </a:rPr>
              <a:t>Create a Django project using “Django-admin startproject myproject”. And expand DJ1</a:t>
            </a:r>
            <a:r>
              <a:rPr lang="en-US" sz="2400" dirty="0" smtClean="0">
                <a:solidFill>
                  <a:schemeClr val="accent2">
                    <a:lumMod val="75000"/>
                  </a:schemeClr>
                </a:solidFill>
                <a:sym typeface="Wingdings" panose="05000000000000000000" pitchFamily="2" charset="2"/>
              </a:rPr>
              <a:t>myprojectmyproject. You can observe the required files.</a:t>
            </a:r>
            <a:endParaRPr lang="en-US" sz="24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0" y="844730"/>
            <a:ext cx="12192000" cy="6013269"/>
          </a:xfrm>
          <a:prstGeom prst="rect">
            <a:avLst/>
          </a:prstGeom>
        </p:spPr>
      </p:pic>
      <p:sp>
        <p:nvSpPr>
          <p:cNvPr id="5" name="Oval 2"/>
          <p:cNvSpPr>
            <a:spLocks noChangeArrowheads="1"/>
          </p:cNvSpPr>
          <p:nvPr/>
        </p:nvSpPr>
        <p:spPr bwMode="auto">
          <a:xfrm>
            <a:off x="2830286" y="5704113"/>
            <a:ext cx="2653937" cy="409303"/>
          </a:xfrm>
          <a:prstGeom prst="ellipse">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139337" y="1402080"/>
            <a:ext cx="2238103" cy="147174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97556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57943"/>
          </a:xfrm>
        </p:spPr>
        <p:txBody>
          <a:bodyPr>
            <a:normAutofit fontScale="90000"/>
          </a:bodyPr>
          <a:lstStyle/>
          <a:p>
            <a:r>
              <a:rPr lang="en-US" sz="2400" dirty="0" smtClean="0">
                <a:solidFill>
                  <a:schemeClr val="accent2">
                    <a:lumMod val="75000"/>
                  </a:schemeClr>
                </a:solidFill>
              </a:rPr>
              <a:t>Change the directory using “cd myproject” and Create a app in the Django project using “python manage.py startapp myapp”</a:t>
            </a:r>
            <a:r>
              <a:rPr lang="en-US" dirty="0" smtClean="0"/>
              <a:t> </a:t>
            </a:r>
            <a:endParaRPr lang="en-US" dirty="0"/>
          </a:p>
        </p:txBody>
      </p:sp>
      <p:pic>
        <p:nvPicPr>
          <p:cNvPr id="4" name="Content Placeholder 3"/>
          <p:cNvPicPr>
            <a:picLocks noGrp="1" noChangeAspect="1"/>
          </p:cNvPicPr>
          <p:nvPr>
            <p:ph idx="1"/>
          </p:nvPr>
        </p:nvPicPr>
        <p:blipFill>
          <a:blip r:embed="rId2"/>
          <a:stretch>
            <a:fillRect/>
          </a:stretch>
        </p:blipFill>
        <p:spPr>
          <a:xfrm>
            <a:off x="0" y="870563"/>
            <a:ext cx="12192000" cy="5987437"/>
          </a:xfrm>
          <a:prstGeom prst="rect">
            <a:avLst/>
          </a:prstGeom>
        </p:spPr>
      </p:pic>
      <p:sp>
        <p:nvSpPr>
          <p:cNvPr id="5" name="Oval 2"/>
          <p:cNvSpPr>
            <a:spLocks noChangeArrowheads="1"/>
          </p:cNvSpPr>
          <p:nvPr/>
        </p:nvSpPr>
        <p:spPr bwMode="auto">
          <a:xfrm>
            <a:off x="2255521" y="5408023"/>
            <a:ext cx="5214257" cy="714103"/>
          </a:xfrm>
          <a:prstGeom prst="ellipse">
            <a:avLst/>
          </a:pr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751436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575400"/>
          </a:xfrm>
        </p:spPr>
        <p:txBody>
          <a:bodyPr>
            <a:normAutofit/>
          </a:bodyPr>
          <a:lstStyle/>
          <a:p>
            <a:r>
              <a:rPr lang="en-US" sz="2400" dirty="0" smtClean="0">
                <a:solidFill>
                  <a:schemeClr val="accent2">
                    <a:lumMod val="75000"/>
                  </a:schemeClr>
                </a:solidFill>
              </a:rPr>
              <a:t>Expand the myapp folder and observe the files inside the folder</a:t>
            </a:r>
            <a:endParaRPr lang="en-US" sz="24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0" y="572294"/>
            <a:ext cx="12192000" cy="6285706"/>
          </a:xfrm>
          <a:prstGeom prst="rect">
            <a:avLst/>
          </a:prstGeom>
        </p:spPr>
      </p:pic>
      <p:sp>
        <p:nvSpPr>
          <p:cNvPr id="5" name="Rectangle 4"/>
          <p:cNvSpPr/>
          <p:nvPr/>
        </p:nvSpPr>
        <p:spPr>
          <a:xfrm>
            <a:off x="87086" y="1480457"/>
            <a:ext cx="2238103" cy="119307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335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2734" y="245625"/>
            <a:ext cx="4850097" cy="690381"/>
          </a:xfrm>
          <a:prstGeom prst="rect">
            <a:avLst/>
          </a:prstGeom>
        </p:spPr>
        <p:txBody>
          <a:bodyPr vert="horz" wrap="square" lIns="0" tIns="13144" rIns="0" bIns="0" rtlCol="0" anchor="ctr">
            <a:spAutoFit/>
          </a:bodyPr>
          <a:lstStyle/>
          <a:p>
            <a:pPr marL="11430">
              <a:lnSpc>
                <a:spcPct val="100000"/>
              </a:lnSpc>
              <a:spcBef>
                <a:spcPts val="103"/>
              </a:spcBef>
            </a:pPr>
            <a:r>
              <a:rPr lang="en-US" spc="9" dirty="0" smtClean="0">
                <a:solidFill>
                  <a:schemeClr val="accent2">
                    <a:lumMod val="75000"/>
                  </a:schemeClr>
                </a:solidFill>
              </a:rPr>
              <a:t>What is </a:t>
            </a:r>
            <a:r>
              <a:rPr spc="5" dirty="0" smtClean="0">
                <a:solidFill>
                  <a:schemeClr val="accent2">
                    <a:lumMod val="75000"/>
                  </a:schemeClr>
                </a:solidFill>
              </a:rPr>
              <a:t>WSGI</a:t>
            </a:r>
            <a:r>
              <a:rPr lang="en-US" spc="5" dirty="0" smtClean="0">
                <a:solidFill>
                  <a:schemeClr val="accent2">
                    <a:lumMod val="75000"/>
                  </a:schemeClr>
                </a:solidFill>
              </a:rPr>
              <a:t> ?</a:t>
            </a:r>
            <a:endParaRPr spc="5" dirty="0">
              <a:solidFill>
                <a:schemeClr val="accent2">
                  <a:lumMod val="75000"/>
                </a:schemeClr>
              </a:solidFill>
            </a:endParaRPr>
          </a:p>
        </p:txBody>
      </p:sp>
      <p:sp>
        <p:nvSpPr>
          <p:cNvPr id="3" name="object 3"/>
          <p:cNvSpPr txBox="1"/>
          <p:nvPr/>
        </p:nvSpPr>
        <p:spPr>
          <a:xfrm>
            <a:off x="882127" y="1723773"/>
            <a:ext cx="10929770" cy="2883738"/>
          </a:xfrm>
          <a:prstGeom prst="rect">
            <a:avLst/>
          </a:prstGeom>
        </p:spPr>
        <p:txBody>
          <a:bodyPr vert="horz" wrap="square" lIns="0" tIns="35433" rIns="0" bIns="0" rtlCol="0">
            <a:spAutoFit/>
          </a:bodyPr>
          <a:lstStyle/>
          <a:p>
            <a:pPr marL="11430" marR="14288" algn="just">
              <a:lnSpc>
                <a:spcPts val="2763"/>
              </a:lnSpc>
              <a:spcBef>
                <a:spcPts val="279"/>
              </a:spcBef>
            </a:pPr>
            <a:r>
              <a:rPr sz="2385" dirty="0">
                <a:latin typeface="Arial"/>
                <a:cs typeface="Arial"/>
              </a:rPr>
              <a:t>"WSGI is the </a:t>
            </a:r>
            <a:r>
              <a:rPr sz="2385" spc="5" dirty="0">
                <a:latin typeface="Arial"/>
                <a:cs typeface="Arial"/>
              </a:rPr>
              <a:t>Web </a:t>
            </a:r>
            <a:r>
              <a:rPr sz="2385" spc="-5" dirty="0">
                <a:latin typeface="Arial"/>
                <a:cs typeface="Arial"/>
              </a:rPr>
              <a:t>Server </a:t>
            </a:r>
            <a:r>
              <a:rPr sz="2385" spc="5" dirty="0">
                <a:latin typeface="Arial"/>
                <a:cs typeface="Arial"/>
              </a:rPr>
              <a:t>Gateway </a:t>
            </a:r>
            <a:r>
              <a:rPr sz="2385" dirty="0">
                <a:latin typeface="Arial"/>
                <a:cs typeface="Arial"/>
              </a:rPr>
              <a:t>Interface. It is </a:t>
            </a:r>
            <a:r>
              <a:rPr sz="2385" spc="5" dirty="0">
                <a:latin typeface="Arial"/>
                <a:cs typeface="Arial"/>
              </a:rPr>
              <a:t>a  specification </a:t>
            </a:r>
            <a:r>
              <a:rPr sz="2385" dirty="0">
                <a:latin typeface="Arial"/>
                <a:cs typeface="Arial"/>
              </a:rPr>
              <a:t>for </a:t>
            </a:r>
            <a:r>
              <a:rPr sz="2385" spc="5" dirty="0">
                <a:latin typeface="Arial"/>
                <a:cs typeface="Arial"/>
              </a:rPr>
              <a:t>web servers and </a:t>
            </a:r>
            <a:r>
              <a:rPr sz="2385" dirty="0">
                <a:latin typeface="Arial"/>
                <a:cs typeface="Arial"/>
              </a:rPr>
              <a:t>application </a:t>
            </a:r>
            <a:r>
              <a:rPr sz="2385" spc="5" dirty="0">
                <a:latin typeface="Arial"/>
                <a:cs typeface="Arial"/>
              </a:rPr>
              <a:t>servers </a:t>
            </a:r>
            <a:r>
              <a:rPr sz="2385" dirty="0">
                <a:latin typeface="Arial"/>
                <a:cs typeface="Arial"/>
              </a:rPr>
              <a:t>to  </a:t>
            </a:r>
            <a:r>
              <a:rPr sz="2385" spc="5" dirty="0">
                <a:latin typeface="Arial"/>
                <a:cs typeface="Arial"/>
              </a:rPr>
              <a:t>communicate </a:t>
            </a:r>
            <a:r>
              <a:rPr sz="2385" dirty="0">
                <a:latin typeface="Arial"/>
                <a:cs typeface="Arial"/>
              </a:rPr>
              <a:t>with </a:t>
            </a:r>
            <a:r>
              <a:rPr sz="2385" spc="5" dirty="0">
                <a:latin typeface="Arial"/>
                <a:cs typeface="Arial"/>
              </a:rPr>
              <a:t>web </a:t>
            </a:r>
            <a:r>
              <a:rPr sz="2385" dirty="0">
                <a:latin typeface="Arial"/>
                <a:cs typeface="Arial"/>
              </a:rPr>
              <a:t>applications </a:t>
            </a:r>
            <a:r>
              <a:rPr sz="2385" spc="5" dirty="0">
                <a:latin typeface="Arial"/>
                <a:cs typeface="Arial"/>
              </a:rPr>
              <a:t>(though </a:t>
            </a:r>
            <a:r>
              <a:rPr sz="2385" dirty="0">
                <a:latin typeface="Arial"/>
                <a:cs typeface="Arial"/>
              </a:rPr>
              <a:t>it </a:t>
            </a:r>
            <a:r>
              <a:rPr sz="2385" spc="5" dirty="0">
                <a:latin typeface="Arial"/>
                <a:cs typeface="Arial"/>
              </a:rPr>
              <a:t>can </a:t>
            </a:r>
            <a:r>
              <a:rPr sz="2385" dirty="0">
                <a:latin typeface="Arial"/>
                <a:cs typeface="Arial"/>
              </a:rPr>
              <a:t>also </a:t>
            </a:r>
            <a:r>
              <a:rPr sz="2385" spc="5" dirty="0">
                <a:latin typeface="Arial"/>
                <a:cs typeface="Arial"/>
              </a:rPr>
              <a:t>be </a:t>
            </a:r>
            <a:r>
              <a:rPr sz="2385" dirty="0">
                <a:latin typeface="Arial"/>
                <a:cs typeface="Arial"/>
              </a:rPr>
              <a:t>used  for </a:t>
            </a:r>
            <a:r>
              <a:rPr sz="2385" spc="5" dirty="0">
                <a:latin typeface="Arial"/>
                <a:cs typeface="Arial"/>
              </a:rPr>
              <a:t>more </a:t>
            </a:r>
            <a:r>
              <a:rPr sz="2385" dirty="0">
                <a:latin typeface="Arial"/>
                <a:cs typeface="Arial"/>
              </a:rPr>
              <a:t>than that). It is </a:t>
            </a:r>
            <a:r>
              <a:rPr sz="2385" spc="5" dirty="0">
                <a:latin typeface="Arial"/>
                <a:cs typeface="Arial"/>
              </a:rPr>
              <a:t>a </a:t>
            </a:r>
            <a:r>
              <a:rPr sz="2385" dirty="0">
                <a:latin typeface="Arial"/>
                <a:cs typeface="Arial"/>
              </a:rPr>
              <a:t>Python </a:t>
            </a:r>
            <a:r>
              <a:rPr sz="2385" spc="5" dirty="0">
                <a:latin typeface="Arial"/>
                <a:cs typeface="Arial"/>
              </a:rPr>
              <a:t>standard, </a:t>
            </a:r>
            <a:r>
              <a:rPr sz="2385" dirty="0">
                <a:latin typeface="Arial"/>
                <a:cs typeface="Arial"/>
              </a:rPr>
              <a:t>described in detail  in PEP</a:t>
            </a:r>
            <a:r>
              <a:rPr sz="2385" spc="-9" dirty="0">
                <a:latin typeface="Arial"/>
                <a:cs typeface="Arial"/>
              </a:rPr>
              <a:t> </a:t>
            </a:r>
            <a:r>
              <a:rPr sz="2385" dirty="0">
                <a:latin typeface="Arial"/>
                <a:cs typeface="Arial"/>
              </a:rPr>
              <a:t>333."</a:t>
            </a:r>
          </a:p>
          <a:p>
            <a:pPr>
              <a:spcBef>
                <a:spcPts val="45"/>
              </a:spcBef>
            </a:pPr>
            <a:endParaRPr sz="2340" dirty="0">
              <a:latin typeface="Arial"/>
              <a:cs typeface="Arial"/>
            </a:endParaRPr>
          </a:p>
          <a:p>
            <a:pPr marL="468630" marR="4572" indent="-245174">
              <a:lnSpc>
                <a:spcPts val="2763"/>
              </a:lnSpc>
              <a:spcBef>
                <a:spcPts val="5"/>
              </a:spcBef>
              <a:buChar char="●"/>
              <a:tabLst>
                <a:tab pos="468630" algn="l"/>
              </a:tabLst>
            </a:pPr>
            <a:r>
              <a:rPr sz="2385" spc="-5" dirty="0">
                <a:latin typeface="Arial"/>
                <a:cs typeface="Arial"/>
              </a:rPr>
              <a:t>Provides </a:t>
            </a:r>
            <a:r>
              <a:rPr sz="2385" spc="5" dirty="0">
                <a:latin typeface="Arial"/>
                <a:cs typeface="Arial"/>
              </a:rPr>
              <a:t>a way </a:t>
            </a:r>
            <a:r>
              <a:rPr sz="2385" dirty="0">
                <a:latin typeface="Arial"/>
                <a:cs typeface="Arial"/>
              </a:rPr>
              <a:t>for </a:t>
            </a:r>
            <a:r>
              <a:rPr sz="2385" spc="5" dirty="0">
                <a:latin typeface="Arial"/>
                <a:cs typeface="Arial"/>
              </a:rPr>
              <a:t>reusable web components </a:t>
            </a:r>
            <a:r>
              <a:rPr sz="2385" dirty="0">
                <a:latin typeface="Arial"/>
                <a:cs typeface="Arial"/>
              </a:rPr>
              <a:t>to easily work  together through this</a:t>
            </a:r>
            <a:r>
              <a:rPr sz="2385" spc="-18" dirty="0">
                <a:latin typeface="Arial"/>
                <a:cs typeface="Arial"/>
              </a:rPr>
              <a:t> </a:t>
            </a:r>
            <a:r>
              <a:rPr sz="2385" spc="5" dirty="0">
                <a:latin typeface="Arial"/>
                <a:cs typeface="Arial"/>
              </a:rPr>
              <a:t>specification</a:t>
            </a:r>
            <a:endParaRPr sz="2385" dirty="0">
              <a:latin typeface="Arial"/>
              <a:cs typeface="Arial"/>
            </a:endParaRPr>
          </a:p>
          <a:p>
            <a:pPr marL="468630" indent="-245174">
              <a:lnSpc>
                <a:spcPts val="2628"/>
              </a:lnSpc>
              <a:buChar char="●"/>
              <a:tabLst>
                <a:tab pos="468630" algn="l"/>
              </a:tabLst>
            </a:pPr>
            <a:r>
              <a:rPr sz="2385" dirty="0">
                <a:solidFill>
                  <a:srgbClr val="FFFFFF"/>
                </a:solidFill>
                <a:latin typeface="Arial"/>
                <a:cs typeface="Arial"/>
              </a:rPr>
              <a:t>Also allows </a:t>
            </a:r>
            <a:r>
              <a:rPr sz="2385" spc="5" dirty="0">
                <a:solidFill>
                  <a:srgbClr val="FFFFFF"/>
                </a:solidFill>
                <a:latin typeface="Arial"/>
                <a:cs typeface="Arial"/>
              </a:rPr>
              <a:t>you </a:t>
            </a:r>
            <a:r>
              <a:rPr sz="2385" dirty="0">
                <a:solidFill>
                  <a:srgbClr val="FFFFFF"/>
                </a:solidFill>
                <a:latin typeface="Arial"/>
                <a:cs typeface="Arial"/>
              </a:rPr>
              <a:t>to easily deploy </a:t>
            </a:r>
            <a:r>
              <a:rPr sz="2385" spc="5" dirty="0">
                <a:solidFill>
                  <a:srgbClr val="FFFFFF"/>
                </a:solidFill>
                <a:latin typeface="Arial"/>
                <a:cs typeface="Arial"/>
              </a:rPr>
              <a:t>web </a:t>
            </a:r>
            <a:r>
              <a:rPr sz="2385" dirty="0">
                <a:solidFill>
                  <a:srgbClr val="FFFFFF"/>
                </a:solidFill>
                <a:latin typeface="Arial"/>
                <a:cs typeface="Arial"/>
              </a:rPr>
              <a:t>application that</a:t>
            </a:r>
            <a:r>
              <a:rPr sz="2385" spc="9" dirty="0">
                <a:solidFill>
                  <a:srgbClr val="FFFFFF"/>
                </a:solidFill>
                <a:latin typeface="Arial"/>
                <a:cs typeface="Arial"/>
              </a:rPr>
              <a:t> </a:t>
            </a:r>
            <a:r>
              <a:rPr sz="2385" dirty="0" smtClean="0">
                <a:solidFill>
                  <a:srgbClr val="FFFFFF"/>
                </a:solidFill>
                <a:latin typeface="Arial"/>
                <a:cs typeface="Arial"/>
              </a:rPr>
              <a:t>follow</a:t>
            </a:r>
            <a:endParaRPr sz="2385" dirty="0">
              <a:latin typeface="Arial"/>
              <a:cs typeface="Arial"/>
            </a:endParaRPr>
          </a:p>
        </p:txBody>
      </p:sp>
    </p:spTree>
    <p:extLst>
      <p:ext uri="{BB962C8B-B14F-4D97-AF65-F5344CB8AC3E}">
        <p14:creationId xmlns:p14="http://schemas.microsoft.com/office/powerpoint/2010/main" val="1189065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592183"/>
          </a:xfrm>
        </p:spPr>
        <p:txBody>
          <a:bodyPr>
            <a:normAutofit/>
          </a:bodyPr>
          <a:lstStyle/>
          <a:p>
            <a:r>
              <a:rPr lang="en-US" sz="3600" dirty="0" smtClean="0">
                <a:solidFill>
                  <a:schemeClr val="accent2">
                    <a:lumMod val="75000"/>
                  </a:schemeClr>
                </a:solidFill>
              </a:rPr>
              <a:t>Add one line in myproject/urls.py</a:t>
            </a:r>
            <a:endParaRPr lang="en-US" sz="3600" dirty="0">
              <a:solidFill>
                <a:schemeClr val="accent2">
                  <a:lumMod val="75000"/>
                </a:schemeClr>
              </a:solidFill>
            </a:endParaRPr>
          </a:p>
        </p:txBody>
      </p:sp>
      <p:pic>
        <p:nvPicPr>
          <p:cNvPr id="7" name="Picture 6"/>
          <p:cNvPicPr>
            <a:picLocks noChangeAspect="1"/>
          </p:cNvPicPr>
          <p:nvPr/>
        </p:nvPicPr>
        <p:blipFill>
          <a:blip r:embed="rId2"/>
          <a:stretch>
            <a:fillRect/>
          </a:stretch>
        </p:blipFill>
        <p:spPr>
          <a:xfrm>
            <a:off x="0" y="592183"/>
            <a:ext cx="12192000" cy="6468932"/>
          </a:xfrm>
          <a:prstGeom prst="rect">
            <a:avLst/>
          </a:prstGeom>
        </p:spPr>
      </p:pic>
      <p:sp>
        <p:nvSpPr>
          <p:cNvPr id="8" name="Rectangle 7"/>
          <p:cNvSpPr/>
          <p:nvPr/>
        </p:nvSpPr>
        <p:spPr>
          <a:xfrm>
            <a:off x="3893755" y="3513140"/>
            <a:ext cx="2238104" cy="1534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489473" y="3048000"/>
            <a:ext cx="767892" cy="17032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2271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37" y="0"/>
            <a:ext cx="10515600" cy="618309"/>
          </a:xfrm>
        </p:spPr>
        <p:txBody>
          <a:bodyPr>
            <a:normAutofit/>
          </a:bodyPr>
          <a:lstStyle/>
          <a:p>
            <a:r>
              <a:rPr lang="en-US" sz="3600" dirty="0" smtClean="0">
                <a:solidFill>
                  <a:schemeClr val="accent2">
                    <a:lumMod val="75000"/>
                  </a:schemeClr>
                </a:solidFill>
              </a:rPr>
              <a:t>Create urls.py file in myapp folder</a:t>
            </a:r>
            <a:endParaRPr lang="en-US" sz="36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63136" y="767149"/>
            <a:ext cx="12128863" cy="6090851"/>
          </a:xfrm>
          <a:prstGeom prst="rect">
            <a:avLst/>
          </a:prstGeom>
        </p:spPr>
      </p:pic>
    </p:spTree>
    <p:extLst>
      <p:ext uri="{BB962C8B-B14F-4D97-AF65-F5344CB8AC3E}">
        <p14:creationId xmlns:p14="http://schemas.microsoft.com/office/powerpoint/2010/main" val="17883205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9034"/>
            <a:ext cx="10515600" cy="732156"/>
          </a:xfrm>
        </p:spPr>
        <p:txBody>
          <a:bodyPr>
            <a:normAutofit/>
          </a:bodyPr>
          <a:lstStyle/>
          <a:p>
            <a:r>
              <a:rPr lang="en-US" sz="3600" dirty="0" smtClean="0">
                <a:solidFill>
                  <a:schemeClr val="accent2">
                    <a:lumMod val="75000"/>
                  </a:schemeClr>
                </a:solidFill>
              </a:rPr>
              <a:t>Name the file as “urls”</a:t>
            </a:r>
            <a:endParaRPr lang="en-US" sz="36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0" y="801190"/>
            <a:ext cx="12192000" cy="6056809"/>
          </a:xfrm>
          <a:prstGeom prst="rect">
            <a:avLst/>
          </a:prstGeom>
        </p:spPr>
      </p:pic>
      <p:sp>
        <p:nvSpPr>
          <p:cNvPr id="5" name="Rectangle 4"/>
          <p:cNvSpPr/>
          <p:nvPr/>
        </p:nvSpPr>
        <p:spPr>
          <a:xfrm>
            <a:off x="4615543" y="3370217"/>
            <a:ext cx="931817" cy="3135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0040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96983"/>
          </a:xfrm>
        </p:spPr>
        <p:txBody>
          <a:bodyPr>
            <a:normAutofit/>
          </a:bodyPr>
          <a:lstStyle/>
          <a:p>
            <a:r>
              <a:rPr lang="en-US" sz="2800" dirty="0" smtClean="0">
                <a:solidFill>
                  <a:schemeClr val="accent2">
                    <a:lumMod val="75000"/>
                  </a:schemeClr>
                </a:solidFill>
              </a:rPr>
              <a:t>Copy and paste contacts/urls.py to myapp/urls.py</a:t>
            </a:r>
            <a:endParaRPr lang="en-US" sz="28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0" y="828108"/>
            <a:ext cx="12192000" cy="6029892"/>
          </a:xfrm>
          <a:prstGeom prst="rect">
            <a:avLst/>
          </a:prstGeom>
        </p:spPr>
      </p:pic>
    </p:spTree>
    <p:extLst>
      <p:ext uri="{BB962C8B-B14F-4D97-AF65-F5344CB8AC3E}">
        <p14:creationId xmlns:p14="http://schemas.microsoft.com/office/powerpoint/2010/main" val="27030625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36361"/>
          </a:xfrm>
        </p:spPr>
        <p:txBody>
          <a:bodyPr>
            <a:normAutofit/>
          </a:bodyPr>
          <a:lstStyle/>
          <a:p>
            <a:r>
              <a:rPr lang="en-US" sz="2400" dirty="0" smtClean="0">
                <a:solidFill>
                  <a:schemeClr val="accent2">
                    <a:lumMod val="75000"/>
                  </a:schemeClr>
                </a:solidFill>
              </a:rPr>
              <a:t>Open myapp/views.py and copy paste contacts/views.py to myapp/views.py</a:t>
            </a:r>
            <a:endParaRPr lang="en-US" sz="24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0" y="572294"/>
            <a:ext cx="12192000" cy="6285706"/>
          </a:xfrm>
          <a:prstGeom prst="rect">
            <a:avLst/>
          </a:prstGeom>
        </p:spPr>
      </p:pic>
    </p:spTree>
    <p:extLst>
      <p:ext uri="{BB962C8B-B14F-4D97-AF65-F5344CB8AC3E}">
        <p14:creationId xmlns:p14="http://schemas.microsoft.com/office/powerpoint/2010/main" val="2657743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36361"/>
          </a:xfrm>
        </p:spPr>
        <p:txBody>
          <a:bodyPr>
            <a:normAutofit/>
          </a:bodyPr>
          <a:lstStyle/>
          <a:p>
            <a:r>
              <a:rPr lang="en-US" sz="2400" dirty="0" smtClean="0">
                <a:solidFill>
                  <a:schemeClr val="accent2">
                    <a:lumMod val="75000"/>
                  </a:schemeClr>
                </a:solidFill>
              </a:rPr>
              <a:t>Open myapp/models.py and copy paste contacts/models.py to myapp/models.py</a:t>
            </a:r>
            <a:endParaRPr lang="en-US" sz="2400" dirty="0">
              <a:solidFill>
                <a:schemeClr val="accent2">
                  <a:lumMod val="75000"/>
                </a:schemeClr>
              </a:solidFill>
            </a:endParaRPr>
          </a:p>
        </p:txBody>
      </p:sp>
      <p:pic>
        <p:nvPicPr>
          <p:cNvPr id="6" name="Content Placeholder 5"/>
          <p:cNvPicPr>
            <a:picLocks noGrp="1" noChangeAspect="1"/>
          </p:cNvPicPr>
          <p:nvPr>
            <p:ph idx="1"/>
          </p:nvPr>
        </p:nvPicPr>
        <p:blipFill>
          <a:blip r:embed="rId2"/>
          <a:stretch>
            <a:fillRect/>
          </a:stretch>
        </p:blipFill>
        <p:spPr>
          <a:xfrm>
            <a:off x="0" y="572294"/>
            <a:ext cx="12192000" cy="6285706"/>
          </a:xfrm>
          <a:prstGeom prst="rect">
            <a:avLst/>
          </a:prstGeom>
        </p:spPr>
      </p:pic>
    </p:spTree>
    <p:extLst>
      <p:ext uri="{BB962C8B-B14F-4D97-AF65-F5344CB8AC3E}">
        <p14:creationId xmlns:p14="http://schemas.microsoft.com/office/powerpoint/2010/main" val="41737675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36361"/>
          </a:xfrm>
        </p:spPr>
        <p:txBody>
          <a:bodyPr>
            <a:normAutofit/>
          </a:bodyPr>
          <a:lstStyle/>
          <a:p>
            <a:r>
              <a:rPr lang="en-US" sz="2400" dirty="0" smtClean="0">
                <a:solidFill>
                  <a:schemeClr val="accent2">
                    <a:lumMod val="75000"/>
                  </a:schemeClr>
                </a:solidFill>
              </a:rPr>
              <a:t>Open myapp/admin.py and copy paste contacts/admin.py to myapp/admin.py</a:t>
            </a:r>
            <a:endParaRPr lang="en-US" sz="24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0" y="636361"/>
            <a:ext cx="12192000" cy="6221639"/>
          </a:xfrm>
          <a:prstGeom prst="rect">
            <a:avLst/>
          </a:prstGeom>
        </p:spPr>
      </p:pic>
    </p:spTree>
    <p:extLst>
      <p:ext uri="{BB962C8B-B14F-4D97-AF65-F5344CB8AC3E}">
        <p14:creationId xmlns:p14="http://schemas.microsoft.com/office/powerpoint/2010/main" val="4383280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40229"/>
          </a:xfrm>
        </p:spPr>
        <p:txBody>
          <a:bodyPr>
            <a:normAutofit/>
          </a:bodyPr>
          <a:lstStyle/>
          <a:p>
            <a:r>
              <a:rPr lang="en-US" sz="2800" dirty="0" smtClean="0">
                <a:solidFill>
                  <a:schemeClr val="accent2">
                    <a:lumMod val="75000"/>
                  </a:schemeClr>
                </a:solidFill>
              </a:rPr>
              <a:t>Right click on myapp folder and Create a new python file.</a:t>
            </a:r>
            <a:endParaRPr lang="en-US" sz="28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0" y="740229"/>
            <a:ext cx="12192000" cy="6117771"/>
          </a:xfrm>
          <a:prstGeom prst="rect">
            <a:avLst/>
          </a:prstGeom>
        </p:spPr>
      </p:pic>
    </p:spTree>
    <p:extLst>
      <p:ext uri="{BB962C8B-B14F-4D97-AF65-F5344CB8AC3E}">
        <p14:creationId xmlns:p14="http://schemas.microsoft.com/office/powerpoint/2010/main" val="1957293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53143"/>
          </a:xfrm>
        </p:spPr>
        <p:txBody>
          <a:bodyPr>
            <a:normAutofit/>
          </a:bodyPr>
          <a:lstStyle/>
          <a:p>
            <a:r>
              <a:rPr lang="en-US" sz="3600" dirty="0" smtClean="0">
                <a:solidFill>
                  <a:schemeClr val="accent2">
                    <a:lumMod val="75000"/>
                  </a:schemeClr>
                </a:solidFill>
              </a:rPr>
              <a:t>Name the file as “forms”</a:t>
            </a:r>
            <a:endParaRPr lang="en-US" sz="36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0" y="653143"/>
            <a:ext cx="12192000" cy="6204857"/>
          </a:xfrm>
          <a:prstGeom prst="rect">
            <a:avLst/>
          </a:prstGeom>
        </p:spPr>
      </p:pic>
    </p:spTree>
    <p:extLst>
      <p:ext uri="{BB962C8B-B14F-4D97-AF65-F5344CB8AC3E}">
        <p14:creationId xmlns:p14="http://schemas.microsoft.com/office/powerpoint/2010/main" val="7958908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36361"/>
          </a:xfrm>
        </p:spPr>
        <p:txBody>
          <a:bodyPr>
            <a:normAutofit/>
          </a:bodyPr>
          <a:lstStyle/>
          <a:p>
            <a:r>
              <a:rPr lang="en-US" sz="2400" dirty="0" smtClean="0">
                <a:solidFill>
                  <a:schemeClr val="accent2">
                    <a:lumMod val="75000"/>
                  </a:schemeClr>
                </a:solidFill>
              </a:rPr>
              <a:t>Now copy paste contacts/forms.py to myapp/forms.py</a:t>
            </a:r>
            <a:endParaRPr lang="en-US" sz="2400" dirty="0">
              <a:solidFill>
                <a:schemeClr val="accent2">
                  <a:lumMod val="75000"/>
                </a:schemeClr>
              </a:solidFill>
            </a:endParaRPr>
          </a:p>
        </p:txBody>
      </p:sp>
      <p:pic>
        <p:nvPicPr>
          <p:cNvPr id="6" name="Content Placeholder 5"/>
          <p:cNvPicPr>
            <a:picLocks noGrp="1" noChangeAspect="1"/>
          </p:cNvPicPr>
          <p:nvPr>
            <p:ph idx="1"/>
          </p:nvPr>
        </p:nvPicPr>
        <p:blipFill>
          <a:blip r:embed="rId2"/>
          <a:stretch>
            <a:fillRect/>
          </a:stretch>
        </p:blipFill>
        <p:spPr>
          <a:xfrm>
            <a:off x="0" y="636361"/>
            <a:ext cx="12192000" cy="6221639"/>
          </a:xfrm>
          <a:prstGeom prst="rect">
            <a:avLst/>
          </a:prstGeom>
        </p:spPr>
      </p:pic>
    </p:spTree>
    <p:extLst>
      <p:ext uri="{BB962C8B-B14F-4D97-AF65-F5344CB8AC3E}">
        <p14:creationId xmlns:p14="http://schemas.microsoft.com/office/powerpoint/2010/main" val="2215679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2256125" cy="690381"/>
          </a:xfrm>
          <a:prstGeom prst="rect">
            <a:avLst/>
          </a:prstGeom>
        </p:spPr>
        <p:txBody>
          <a:bodyPr vert="horz" wrap="square" lIns="0" tIns="13144" rIns="0" bIns="0" rtlCol="0" anchor="ctr">
            <a:spAutoFit/>
          </a:bodyPr>
          <a:lstStyle/>
          <a:p>
            <a:pPr marL="11430">
              <a:lnSpc>
                <a:spcPct val="100000"/>
              </a:lnSpc>
              <a:spcBef>
                <a:spcPts val="103"/>
              </a:spcBef>
            </a:pPr>
            <a:r>
              <a:rPr dirty="0">
                <a:solidFill>
                  <a:schemeClr val="accent2">
                    <a:lumMod val="75000"/>
                  </a:schemeClr>
                </a:solidFill>
              </a:rPr>
              <a:t>Pyramid</a:t>
            </a:r>
          </a:p>
        </p:txBody>
      </p:sp>
      <p:graphicFrame>
        <p:nvGraphicFramePr>
          <p:cNvPr id="4" name="Diagram 3"/>
          <p:cNvGraphicFramePr/>
          <p:nvPr>
            <p:extLst>
              <p:ext uri="{D42A27DB-BD31-4B8C-83A1-F6EECF244321}">
                <p14:modId xmlns:p14="http://schemas.microsoft.com/office/powerpoint/2010/main" val="1599290960"/>
              </p:ext>
            </p:extLst>
          </p:nvPr>
        </p:nvGraphicFramePr>
        <p:xfrm>
          <a:off x="2130014" y="690381"/>
          <a:ext cx="7896113" cy="5905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59052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37" y="1"/>
            <a:ext cx="10515600" cy="644434"/>
          </a:xfrm>
        </p:spPr>
        <p:txBody>
          <a:bodyPr>
            <a:normAutofit/>
          </a:bodyPr>
          <a:lstStyle/>
          <a:p>
            <a:r>
              <a:rPr lang="en-US" sz="2400" dirty="0" smtClean="0">
                <a:solidFill>
                  <a:schemeClr val="accent2">
                    <a:lumMod val="75000"/>
                  </a:schemeClr>
                </a:solidFill>
              </a:rPr>
              <a:t>Right click on myproject folder and Create </a:t>
            </a:r>
            <a:r>
              <a:rPr lang="en-US" sz="2400" dirty="0">
                <a:solidFill>
                  <a:schemeClr val="accent2">
                    <a:lumMod val="75000"/>
                  </a:schemeClr>
                </a:solidFill>
              </a:rPr>
              <a:t>new directory</a:t>
            </a:r>
          </a:p>
        </p:txBody>
      </p:sp>
      <p:pic>
        <p:nvPicPr>
          <p:cNvPr id="4" name="Content Placeholder 3"/>
          <p:cNvPicPr>
            <a:picLocks noGrp="1" noChangeAspect="1"/>
          </p:cNvPicPr>
          <p:nvPr>
            <p:ph idx="1"/>
          </p:nvPr>
        </p:nvPicPr>
        <p:blipFill>
          <a:blip r:embed="rId2"/>
          <a:stretch>
            <a:fillRect/>
          </a:stretch>
        </p:blipFill>
        <p:spPr>
          <a:xfrm>
            <a:off x="63136" y="644435"/>
            <a:ext cx="12128863" cy="5516495"/>
          </a:xfrm>
          <a:prstGeom prst="rect">
            <a:avLst/>
          </a:prstGeom>
        </p:spPr>
      </p:pic>
      <p:sp>
        <p:nvSpPr>
          <p:cNvPr id="5" name="Rectangle 4"/>
          <p:cNvSpPr/>
          <p:nvPr/>
        </p:nvSpPr>
        <p:spPr>
          <a:xfrm>
            <a:off x="63137" y="1288869"/>
            <a:ext cx="4970417" cy="6270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7355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57646"/>
          </a:xfrm>
        </p:spPr>
        <p:txBody>
          <a:bodyPr>
            <a:normAutofit/>
          </a:bodyPr>
          <a:lstStyle/>
          <a:p>
            <a:r>
              <a:rPr lang="en-US" sz="3600" dirty="0" smtClean="0">
                <a:solidFill>
                  <a:schemeClr val="accent2">
                    <a:lumMod val="75000"/>
                  </a:schemeClr>
                </a:solidFill>
              </a:rPr>
              <a:t>Name the directory as templates</a:t>
            </a:r>
            <a:endParaRPr lang="en-US" sz="36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0" y="572294"/>
            <a:ext cx="12131040" cy="6285706"/>
          </a:xfrm>
          <a:prstGeom prst="rect">
            <a:avLst/>
          </a:prstGeom>
        </p:spPr>
      </p:pic>
      <p:sp>
        <p:nvSpPr>
          <p:cNvPr id="5" name="Rectangle 4"/>
          <p:cNvSpPr/>
          <p:nvPr/>
        </p:nvSpPr>
        <p:spPr>
          <a:xfrm>
            <a:off x="4619897" y="3248298"/>
            <a:ext cx="2891246" cy="7315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0374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70857"/>
          </a:xfrm>
        </p:spPr>
        <p:txBody>
          <a:bodyPr>
            <a:normAutofit/>
          </a:bodyPr>
          <a:lstStyle/>
          <a:p>
            <a:r>
              <a:rPr lang="en-US" sz="2400" dirty="0" smtClean="0">
                <a:solidFill>
                  <a:schemeClr val="accent2">
                    <a:lumMod val="75000"/>
                  </a:schemeClr>
                </a:solidFill>
              </a:rPr>
              <a:t>Observe the folder template created now copy 3 html files named “show.html”, “new.html”, “add.html” from first_project/template folder</a:t>
            </a:r>
            <a:endParaRPr lang="en-US" sz="24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0" y="870856"/>
            <a:ext cx="12192000" cy="5915025"/>
          </a:xfrm>
          <a:prstGeom prst="rect">
            <a:avLst/>
          </a:prstGeom>
        </p:spPr>
      </p:pic>
    </p:spTree>
    <p:extLst>
      <p:ext uri="{BB962C8B-B14F-4D97-AF65-F5344CB8AC3E}">
        <p14:creationId xmlns:p14="http://schemas.microsoft.com/office/powerpoint/2010/main" val="15677934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479606"/>
          </a:xfrm>
        </p:spPr>
        <p:txBody>
          <a:bodyPr>
            <a:normAutofit/>
          </a:bodyPr>
          <a:lstStyle/>
          <a:p>
            <a:r>
              <a:rPr lang="en-US" sz="2400" dirty="0" smtClean="0">
                <a:solidFill>
                  <a:schemeClr val="accent2">
                    <a:lumMod val="75000"/>
                  </a:schemeClr>
                </a:solidFill>
              </a:rPr>
              <a:t>Observe the copied html files in templates folder</a:t>
            </a:r>
            <a:endParaRPr lang="en-US" sz="24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0" y="572294"/>
            <a:ext cx="12192000" cy="6285706"/>
          </a:xfrm>
          <a:prstGeom prst="rect">
            <a:avLst/>
          </a:prstGeom>
        </p:spPr>
      </p:pic>
      <p:sp>
        <p:nvSpPr>
          <p:cNvPr id="5" name="Rectangle 4"/>
          <p:cNvSpPr/>
          <p:nvPr/>
        </p:nvSpPr>
        <p:spPr>
          <a:xfrm>
            <a:off x="74791" y="3212439"/>
            <a:ext cx="2891246" cy="7315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25289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539931"/>
          </a:xfrm>
        </p:spPr>
        <p:txBody>
          <a:bodyPr>
            <a:normAutofit fontScale="90000"/>
          </a:bodyPr>
          <a:lstStyle/>
          <a:p>
            <a:r>
              <a:rPr lang="en-US" sz="2400" dirty="0" smtClean="0">
                <a:solidFill>
                  <a:schemeClr val="accent2">
                    <a:lumMod val="75000"/>
                  </a:schemeClr>
                </a:solidFill>
              </a:rPr>
              <a:t>Now open myproject/settings.py and do the following three changes and save the file.</a:t>
            </a:r>
            <a:endParaRPr lang="en-US" sz="2400" dirty="0">
              <a:solidFill>
                <a:schemeClr val="accent2">
                  <a:lumMod val="75000"/>
                </a:schemeClr>
              </a:solidFill>
            </a:endParaRPr>
          </a:p>
        </p:txBody>
      </p:sp>
      <p:pic>
        <p:nvPicPr>
          <p:cNvPr id="7" name="Picture 6"/>
          <p:cNvPicPr>
            <a:picLocks noChangeAspect="1"/>
          </p:cNvPicPr>
          <p:nvPr/>
        </p:nvPicPr>
        <p:blipFill>
          <a:blip r:embed="rId2"/>
          <a:stretch>
            <a:fillRect/>
          </a:stretch>
        </p:blipFill>
        <p:spPr>
          <a:xfrm>
            <a:off x="105591" y="539931"/>
            <a:ext cx="6477000" cy="6192883"/>
          </a:xfrm>
          <a:prstGeom prst="rect">
            <a:avLst/>
          </a:prstGeom>
        </p:spPr>
      </p:pic>
      <p:sp>
        <p:nvSpPr>
          <p:cNvPr id="8" name="Rectangle 7"/>
          <p:cNvSpPr/>
          <p:nvPr/>
        </p:nvSpPr>
        <p:spPr>
          <a:xfrm>
            <a:off x="121920" y="783771"/>
            <a:ext cx="1105989" cy="2438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83326" y="6248399"/>
            <a:ext cx="1105989" cy="2438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6582591" y="2702651"/>
            <a:ext cx="5514294" cy="2114550"/>
          </a:xfrm>
          <a:prstGeom prst="rect">
            <a:avLst/>
          </a:prstGeom>
        </p:spPr>
      </p:pic>
      <p:sp>
        <p:nvSpPr>
          <p:cNvPr id="11" name="Rectangle 10"/>
          <p:cNvSpPr/>
          <p:nvPr/>
        </p:nvSpPr>
        <p:spPr>
          <a:xfrm>
            <a:off x="7223760" y="3516085"/>
            <a:ext cx="3661954" cy="3331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41928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1164389" cy="766354"/>
          </a:xfrm>
        </p:spPr>
        <p:txBody>
          <a:bodyPr>
            <a:normAutofit fontScale="90000"/>
          </a:bodyPr>
          <a:lstStyle/>
          <a:p>
            <a:r>
              <a:rPr lang="en-US" sz="2800" dirty="0" smtClean="0">
                <a:solidFill>
                  <a:schemeClr val="accent2">
                    <a:lumMod val="75000"/>
                  </a:schemeClr>
                </a:solidFill>
              </a:rPr>
              <a:t>Update the models using terminal command “python manage.py makemigrations”</a:t>
            </a:r>
            <a:endParaRPr lang="en-US" sz="28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0" y="683328"/>
            <a:ext cx="12192000" cy="6039689"/>
          </a:xfrm>
          <a:prstGeom prst="rect">
            <a:avLst/>
          </a:prstGeom>
        </p:spPr>
      </p:pic>
      <p:sp>
        <p:nvSpPr>
          <p:cNvPr id="5" name="Rectangle 4"/>
          <p:cNvSpPr/>
          <p:nvPr/>
        </p:nvSpPr>
        <p:spPr>
          <a:xfrm>
            <a:off x="3426823" y="5144588"/>
            <a:ext cx="2259874" cy="3331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32114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497024"/>
          </a:xfrm>
        </p:spPr>
        <p:txBody>
          <a:bodyPr>
            <a:normAutofit/>
          </a:bodyPr>
          <a:lstStyle/>
          <a:p>
            <a:r>
              <a:rPr lang="en-US" sz="2400" dirty="0" smtClean="0">
                <a:solidFill>
                  <a:schemeClr val="accent2">
                    <a:lumMod val="75000"/>
                  </a:schemeClr>
                </a:solidFill>
              </a:rPr>
              <a:t>Store the model in database using terminal command “python manage.py migrate”</a:t>
            </a:r>
            <a:endParaRPr lang="en-US" sz="24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0" y="650672"/>
            <a:ext cx="12192000" cy="6207328"/>
          </a:xfrm>
          <a:prstGeom prst="rect">
            <a:avLst/>
          </a:prstGeom>
        </p:spPr>
      </p:pic>
      <p:sp>
        <p:nvSpPr>
          <p:cNvPr id="5" name="Rectangle 4"/>
          <p:cNvSpPr/>
          <p:nvPr/>
        </p:nvSpPr>
        <p:spPr>
          <a:xfrm>
            <a:off x="3444241" y="5205547"/>
            <a:ext cx="2259874" cy="3331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05728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61851"/>
          </a:xfrm>
        </p:spPr>
        <p:txBody>
          <a:bodyPr>
            <a:normAutofit/>
          </a:bodyPr>
          <a:lstStyle/>
          <a:p>
            <a:r>
              <a:rPr lang="en-US" sz="2800" dirty="0" smtClean="0">
                <a:solidFill>
                  <a:schemeClr val="accent2">
                    <a:lumMod val="75000"/>
                  </a:schemeClr>
                </a:solidFill>
              </a:rPr>
              <a:t>Create </a:t>
            </a:r>
            <a:r>
              <a:rPr lang="en-US" sz="2800" dirty="0" err="1" smtClean="0">
                <a:solidFill>
                  <a:schemeClr val="accent2">
                    <a:lumMod val="75000"/>
                  </a:schemeClr>
                </a:solidFill>
              </a:rPr>
              <a:t>superuser</a:t>
            </a:r>
            <a:r>
              <a:rPr lang="en-US" sz="2800" dirty="0" smtClean="0">
                <a:solidFill>
                  <a:schemeClr val="accent2">
                    <a:lumMod val="75000"/>
                  </a:schemeClr>
                </a:solidFill>
              </a:rPr>
              <a:t> for Managing database fields.</a:t>
            </a:r>
            <a:endParaRPr lang="en-US" sz="28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0" y="572294"/>
            <a:ext cx="12192000" cy="5604669"/>
          </a:xfrm>
          <a:prstGeom prst="rect">
            <a:avLst/>
          </a:prstGeom>
        </p:spPr>
      </p:pic>
      <p:sp>
        <p:nvSpPr>
          <p:cNvPr id="5" name="Rectangle 4"/>
          <p:cNvSpPr/>
          <p:nvPr/>
        </p:nvSpPr>
        <p:spPr>
          <a:xfrm>
            <a:off x="104503" y="4415246"/>
            <a:ext cx="5643154" cy="9840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9460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21280"/>
          </a:xfrm>
        </p:spPr>
        <p:txBody>
          <a:bodyPr>
            <a:normAutofit/>
          </a:bodyPr>
          <a:lstStyle/>
          <a:p>
            <a:r>
              <a:rPr lang="en-US" sz="2400" dirty="0" smtClean="0">
                <a:solidFill>
                  <a:schemeClr val="accent2">
                    <a:lumMod val="75000"/>
                  </a:schemeClr>
                </a:solidFill>
              </a:rPr>
              <a:t>Now run the server using terminal command “python manage.py </a:t>
            </a:r>
            <a:r>
              <a:rPr lang="en-US" sz="2400" dirty="0" err="1" smtClean="0">
                <a:solidFill>
                  <a:schemeClr val="accent2">
                    <a:lumMod val="75000"/>
                  </a:schemeClr>
                </a:solidFill>
              </a:rPr>
              <a:t>runserver</a:t>
            </a:r>
            <a:r>
              <a:rPr lang="en-US" sz="2400" dirty="0" smtClean="0">
                <a:solidFill>
                  <a:schemeClr val="accent2">
                    <a:lumMod val="75000"/>
                  </a:schemeClr>
                </a:solidFill>
              </a:rPr>
              <a:t>”</a:t>
            </a:r>
            <a:endParaRPr lang="en-US" sz="24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87086" y="621280"/>
            <a:ext cx="12104914" cy="6236720"/>
          </a:xfrm>
          <a:prstGeom prst="rect">
            <a:avLst/>
          </a:prstGeom>
        </p:spPr>
      </p:pic>
      <p:sp>
        <p:nvSpPr>
          <p:cNvPr id="5" name="Rectangle 4"/>
          <p:cNvSpPr/>
          <p:nvPr/>
        </p:nvSpPr>
        <p:spPr>
          <a:xfrm>
            <a:off x="104503" y="4624251"/>
            <a:ext cx="5643154" cy="1602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66660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53143"/>
          </a:xfrm>
        </p:spPr>
        <p:txBody>
          <a:bodyPr>
            <a:normAutofit fontScale="90000"/>
          </a:bodyPr>
          <a:lstStyle/>
          <a:p>
            <a:r>
              <a:rPr lang="en-US" sz="2400" dirty="0" smtClean="0">
                <a:solidFill>
                  <a:schemeClr val="accent2">
                    <a:lumMod val="75000"/>
                  </a:schemeClr>
                </a:solidFill>
              </a:rPr>
              <a:t>Open Django admin page in any browser using </a:t>
            </a:r>
            <a:r>
              <a:rPr lang="en-US" sz="2400" dirty="0" smtClean="0">
                <a:solidFill>
                  <a:schemeClr val="accent2">
                    <a:lumMod val="75000"/>
                  </a:schemeClr>
                </a:solidFill>
                <a:hlinkClick r:id="rId2"/>
              </a:rPr>
              <a:t>“http://localhost:8000/admin</a:t>
            </a:r>
            <a:r>
              <a:rPr lang="en-US" sz="2400" dirty="0" smtClean="0">
                <a:solidFill>
                  <a:schemeClr val="accent2">
                    <a:lumMod val="75000"/>
                  </a:schemeClr>
                </a:solidFill>
              </a:rPr>
              <a:t>” and add data to database. Enter username and password of your </a:t>
            </a:r>
            <a:r>
              <a:rPr lang="en-US" sz="2400" dirty="0" err="1" smtClean="0">
                <a:solidFill>
                  <a:schemeClr val="accent2">
                    <a:lumMod val="75000"/>
                  </a:schemeClr>
                </a:solidFill>
              </a:rPr>
              <a:t>superuser</a:t>
            </a:r>
            <a:r>
              <a:rPr lang="en-US" sz="2400" dirty="0" smtClean="0">
                <a:solidFill>
                  <a:schemeClr val="accent2">
                    <a:lumMod val="75000"/>
                  </a:schemeClr>
                </a:solidFill>
              </a:rPr>
              <a:t> created earlier and login</a:t>
            </a:r>
            <a:endParaRPr lang="en-US" sz="2400" dirty="0">
              <a:solidFill>
                <a:schemeClr val="accent2">
                  <a:lumMod val="75000"/>
                </a:schemeClr>
              </a:solidFill>
            </a:endParaRPr>
          </a:p>
        </p:txBody>
      </p:sp>
      <p:pic>
        <p:nvPicPr>
          <p:cNvPr id="4" name="Content Placeholder 3"/>
          <p:cNvPicPr>
            <a:picLocks noGrp="1" noChangeAspect="1"/>
          </p:cNvPicPr>
          <p:nvPr>
            <p:ph idx="1"/>
          </p:nvPr>
        </p:nvPicPr>
        <p:blipFill>
          <a:blip r:embed="rId3"/>
          <a:stretch>
            <a:fillRect/>
          </a:stretch>
        </p:blipFill>
        <p:spPr>
          <a:xfrm>
            <a:off x="0" y="752453"/>
            <a:ext cx="12122331" cy="5511596"/>
          </a:xfrm>
          <a:prstGeom prst="rect">
            <a:avLst/>
          </a:prstGeom>
        </p:spPr>
      </p:pic>
      <p:sp>
        <p:nvSpPr>
          <p:cNvPr id="5" name="Rectangle 4"/>
          <p:cNvSpPr/>
          <p:nvPr/>
        </p:nvSpPr>
        <p:spPr>
          <a:xfrm>
            <a:off x="5634446" y="3257006"/>
            <a:ext cx="766354" cy="3831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5005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47522" y="363959"/>
            <a:ext cx="2061715" cy="690381"/>
          </a:xfrm>
          <a:prstGeom prst="rect">
            <a:avLst/>
          </a:prstGeom>
        </p:spPr>
        <p:txBody>
          <a:bodyPr vert="horz" wrap="square" lIns="0" tIns="13144" rIns="0" bIns="0" rtlCol="0" anchor="ctr">
            <a:spAutoFit/>
          </a:bodyPr>
          <a:lstStyle/>
          <a:p>
            <a:pPr marL="11430">
              <a:lnSpc>
                <a:spcPct val="100000"/>
              </a:lnSpc>
              <a:spcBef>
                <a:spcPts val="103"/>
              </a:spcBef>
            </a:pPr>
            <a:r>
              <a:rPr spc="5" dirty="0">
                <a:solidFill>
                  <a:schemeClr val="accent2">
                    <a:lumMod val="75000"/>
                  </a:schemeClr>
                </a:solidFill>
              </a:rPr>
              <a:t>web2py</a:t>
            </a:r>
          </a:p>
        </p:txBody>
      </p:sp>
      <p:graphicFrame>
        <p:nvGraphicFramePr>
          <p:cNvPr id="4" name="Diagram 3"/>
          <p:cNvGraphicFramePr/>
          <p:nvPr>
            <p:extLst>
              <p:ext uri="{D42A27DB-BD31-4B8C-83A1-F6EECF244321}">
                <p14:modId xmlns:p14="http://schemas.microsoft.com/office/powerpoint/2010/main" val="3359940393"/>
              </p:ext>
            </p:extLst>
          </p:nvPr>
        </p:nvGraphicFramePr>
        <p:xfrm>
          <a:off x="395792" y="1406394"/>
          <a:ext cx="7629413" cy="46178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58290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8343" y="818606"/>
            <a:ext cx="11225347" cy="5960825"/>
          </a:xfrm>
          <a:prstGeom prst="rect">
            <a:avLst/>
          </a:prstGeom>
        </p:spPr>
      </p:pic>
      <p:sp>
        <p:nvSpPr>
          <p:cNvPr id="5" name="TextBox 4"/>
          <p:cNvSpPr txBox="1"/>
          <p:nvPr/>
        </p:nvSpPr>
        <p:spPr>
          <a:xfrm>
            <a:off x="0" y="139337"/>
            <a:ext cx="7663543" cy="461665"/>
          </a:xfrm>
          <a:prstGeom prst="rect">
            <a:avLst/>
          </a:prstGeom>
          <a:noFill/>
        </p:spPr>
        <p:txBody>
          <a:bodyPr wrap="square" rtlCol="0">
            <a:spAutoFit/>
          </a:bodyPr>
          <a:lstStyle/>
          <a:p>
            <a:r>
              <a:rPr lang="en-US" sz="2400" dirty="0" smtClean="0">
                <a:solidFill>
                  <a:schemeClr val="accent2">
                    <a:lumMod val="75000"/>
                  </a:schemeClr>
                </a:solidFill>
              </a:rPr>
              <a:t>Click on contacts +Add symbol to add data to table.</a:t>
            </a:r>
            <a:endParaRPr lang="en-US" sz="2400" dirty="0">
              <a:solidFill>
                <a:schemeClr val="accent2">
                  <a:lumMod val="75000"/>
                </a:schemeClr>
              </a:solidFill>
            </a:endParaRPr>
          </a:p>
        </p:txBody>
      </p:sp>
      <p:sp>
        <p:nvSpPr>
          <p:cNvPr id="6" name="Rectangle 5"/>
          <p:cNvSpPr/>
          <p:nvPr/>
        </p:nvSpPr>
        <p:spPr>
          <a:xfrm>
            <a:off x="3849189" y="3126377"/>
            <a:ext cx="574765" cy="2960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03931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594"/>
            <a:ext cx="10515600" cy="784406"/>
          </a:xfrm>
        </p:spPr>
        <p:txBody>
          <a:bodyPr>
            <a:normAutofit/>
          </a:bodyPr>
          <a:lstStyle/>
          <a:p>
            <a:r>
              <a:rPr lang="en-US" sz="3600" dirty="0" smtClean="0">
                <a:solidFill>
                  <a:schemeClr val="accent2">
                    <a:lumMod val="75000"/>
                  </a:schemeClr>
                </a:solidFill>
              </a:rPr>
              <a:t>Fill the details and click on save</a:t>
            </a:r>
            <a:endParaRPr lang="en-US" sz="3600" dirty="0">
              <a:solidFill>
                <a:schemeClr val="accent2">
                  <a:lumMod val="75000"/>
                </a:schemeClr>
              </a:solidFill>
            </a:endParaRPr>
          </a:p>
        </p:txBody>
      </p:sp>
      <p:pic>
        <p:nvPicPr>
          <p:cNvPr id="4" name="Picture 3"/>
          <p:cNvPicPr>
            <a:picLocks noChangeAspect="1"/>
          </p:cNvPicPr>
          <p:nvPr/>
        </p:nvPicPr>
        <p:blipFill>
          <a:blip r:embed="rId2"/>
          <a:stretch>
            <a:fillRect/>
          </a:stretch>
        </p:blipFill>
        <p:spPr>
          <a:xfrm>
            <a:off x="0" y="722812"/>
            <a:ext cx="12113623" cy="6135188"/>
          </a:xfrm>
          <a:prstGeom prst="rect">
            <a:avLst/>
          </a:prstGeom>
        </p:spPr>
      </p:pic>
      <p:sp>
        <p:nvSpPr>
          <p:cNvPr id="5" name="Rectangle 4"/>
          <p:cNvSpPr/>
          <p:nvPr/>
        </p:nvSpPr>
        <p:spPr>
          <a:xfrm>
            <a:off x="11146972" y="4032068"/>
            <a:ext cx="574765" cy="2960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55520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13211" y="635974"/>
            <a:ext cx="12078789" cy="6088925"/>
          </a:xfrm>
          <a:prstGeom prst="rect">
            <a:avLst/>
          </a:prstGeom>
        </p:spPr>
      </p:pic>
      <p:sp>
        <p:nvSpPr>
          <p:cNvPr id="6" name="TextBox 5"/>
          <p:cNvSpPr txBox="1"/>
          <p:nvPr/>
        </p:nvSpPr>
        <p:spPr>
          <a:xfrm>
            <a:off x="60960" y="0"/>
            <a:ext cx="6522720" cy="461665"/>
          </a:xfrm>
          <a:prstGeom prst="rect">
            <a:avLst/>
          </a:prstGeom>
          <a:noFill/>
        </p:spPr>
        <p:txBody>
          <a:bodyPr wrap="square" rtlCol="0">
            <a:spAutoFit/>
          </a:bodyPr>
          <a:lstStyle/>
          <a:p>
            <a:r>
              <a:rPr lang="en-US" sz="2400" dirty="0" smtClean="0">
                <a:solidFill>
                  <a:schemeClr val="accent2">
                    <a:lumMod val="75000"/>
                  </a:schemeClr>
                </a:solidFill>
              </a:rPr>
              <a:t>Contact Added Successfully</a:t>
            </a:r>
            <a:endParaRPr lang="en-US" sz="2400" dirty="0">
              <a:solidFill>
                <a:schemeClr val="accent2">
                  <a:lumMod val="75000"/>
                </a:schemeClr>
              </a:solidFill>
            </a:endParaRPr>
          </a:p>
        </p:txBody>
      </p:sp>
      <p:sp>
        <p:nvSpPr>
          <p:cNvPr id="7" name="Rectangle 6"/>
          <p:cNvSpPr/>
          <p:nvPr/>
        </p:nvSpPr>
        <p:spPr>
          <a:xfrm>
            <a:off x="2747555" y="3056708"/>
            <a:ext cx="1362891" cy="2960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73979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669486" cy="513806"/>
          </a:xfrm>
        </p:spPr>
        <p:txBody>
          <a:bodyPr>
            <a:normAutofit fontScale="90000"/>
          </a:bodyPr>
          <a:lstStyle/>
          <a:p>
            <a:r>
              <a:rPr lang="en-US" sz="2400" dirty="0" smtClean="0">
                <a:solidFill>
                  <a:schemeClr val="accent2">
                    <a:lumMod val="75000"/>
                  </a:schemeClr>
                </a:solidFill>
              </a:rPr>
              <a:t>Now run the server without admin “localhost:8000”. You are able to see existing contacts. Click on Add New to create new contact from webpage.</a:t>
            </a:r>
            <a:endParaRPr lang="en-US" sz="24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0" y="775063"/>
            <a:ext cx="12192000" cy="6082936"/>
          </a:xfrm>
          <a:prstGeom prst="rect">
            <a:avLst/>
          </a:prstGeom>
        </p:spPr>
      </p:pic>
      <p:sp>
        <p:nvSpPr>
          <p:cNvPr id="5" name="Rectangle 4"/>
          <p:cNvSpPr/>
          <p:nvPr/>
        </p:nvSpPr>
        <p:spPr>
          <a:xfrm>
            <a:off x="-65313" y="2420982"/>
            <a:ext cx="1362891" cy="2960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5456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14103"/>
          </a:xfrm>
        </p:spPr>
        <p:txBody>
          <a:bodyPr>
            <a:normAutofit/>
          </a:bodyPr>
          <a:lstStyle/>
          <a:p>
            <a:r>
              <a:rPr lang="en-US" sz="2800" dirty="0" smtClean="0">
                <a:solidFill>
                  <a:schemeClr val="accent2">
                    <a:lumMod val="75000"/>
                  </a:schemeClr>
                </a:solidFill>
              </a:rPr>
              <a:t>Fill the details and click on submit</a:t>
            </a:r>
            <a:endParaRPr lang="en-US" sz="28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0" y="785654"/>
            <a:ext cx="12192000" cy="6072346"/>
          </a:xfrm>
          <a:prstGeom prst="rect">
            <a:avLst/>
          </a:prstGeom>
        </p:spPr>
      </p:pic>
      <p:sp>
        <p:nvSpPr>
          <p:cNvPr id="5" name="Rectangle 4"/>
          <p:cNvSpPr/>
          <p:nvPr/>
        </p:nvSpPr>
        <p:spPr>
          <a:xfrm>
            <a:off x="-161107" y="1950719"/>
            <a:ext cx="1362891" cy="2612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12264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87977"/>
          </a:xfrm>
        </p:spPr>
        <p:txBody>
          <a:bodyPr>
            <a:normAutofit/>
          </a:bodyPr>
          <a:lstStyle/>
          <a:p>
            <a:r>
              <a:rPr lang="en-US" sz="2800" dirty="0" smtClean="0">
                <a:solidFill>
                  <a:schemeClr val="accent2">
                    <a:lumMod val="75000"/>
                  </a:schemeClr>
                </a:solidFill>
              </a:rPr>
              <a:t>Data added to database through webpage</a:t>
            </a:r>
            <a:endParaRPr lang="en-US" sz="28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0" y="795994"/>
            <a:ext cx="12131040" cy="6062006"/>
          </a:xfrm>
          <a:prstGeom prst="rect">
            <a:avLst/>
          </a:prstGeom>
        </p:spPr>
      </p:pic>
    </p:spTree>
    <p:extLst>
      <p:ext uri="{BB962C8B-B14F-4D97-AF65-F5344CB8AC3E}">
        <p14:creationId xmlns:p14="http://schemas.microsoft.com/office/powerpoint/2010/main" val="894281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09600"/>
          </a:xfrm>
        </p:spPr>
        <p:txBody>
          <a:bodyPr>
            <a:normAutofit/>
          </a:bodyPr>
          <a:lstStyle/>
          <a:p>
            <a:r>
              <a:rPr lang="en-US" sz="2800" dirty="0" smtClean="0">
                <a:solidFill>
                  <a:schemeClr val="accent2">
                    <a:lumMod val="75000"/>
                  </a:schemeClr>
                </a:solidFill>
              </a:rPr>
              <a:t>Rerun “localhost:8000”</a:t>
            </a:r>
            <a:endParaRPr lang="en-US" sz="28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0" y="731225"/>
            <a:ext cx="12131040" cy="6054634"/>
          </a:xfrm>
          <a:prstGeom prst="rect">
            <a:avLst/>
          </a:prstGeom>
        </p:spPr>
      </p:pic>
      <p:sp>
        <p:nvSpPr>
          <p:cNvPr id="5" name="Rectangle 4"/>
          <p:cNvSpPr/>
          <p:nvPr/>
        </p:nvSpPr>
        <p:spPr>
          <a:xfrm>
            <a:off x="0" y="2386149"/>
            <a:ext cx="1471749" cy="627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3652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914400"/>
          </a:xfrm>
        </p:spPr>
        <p:txBody>
          <a:bodyPr>
            <a:normAutofit/>
          </a:bodyPr>
          <a:lstStyle/>
          <a:p>
            <a:r>
              <a:rPr lang="en-US" sz="3600" dirty="0" smtClean="0">
                <a:solidFill>
                  <a:schemeClr val="accent2">
                    <a:lumMod val="75000"/>
                  </a:schemeClr>
                </a:solidFill>
              </a:rPr>
              <a:t>Django Templates</a:t>
            </a:r>
            <a:endParaRPr lang="en-US" sz="3600" dirty="0">
              <a:solidFill>
                <a:schemeClr val="accent2">
                  <a:lumMod val="75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22380353"/>
              </p:ext>
            </p:extLst>
          </p:nvPr>
        </p:nvGraphicFramePr>
        <p:xfrm>
          <a:off x="988807" y="742278"/>
          <a:ext cx="10515600" cy="53465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386573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7700"/>
            <a:ext cx="10515600" cy="527760"/>
          </a:xfrm>
        </p:spPr>
        <p:txBody>
          <a:bodyPr>
            <a:noAutofit/>
          </a:bodyPr>
          <a:lstStyle/>
          <a:p>
            <a:r>
              <a:rPr lang="en-US" sz="3600" dirty="0" smtClean="0">
                <a:solidFill>
                  <a:schemeClr val="accent2">
                    <a:lumMod val="75000"/>
                  </a:schemeClr>
                </a:solidFill>
                <a:latin typeface="+mn-lt"/>
              </a:rPr>
              <a:t/>
            </a:r>
            <a:br>
              <a:rPr lang="en-US" sz="3600" dirty="0" smtClean="0">
                <a:solidFill>
                  <a:schemeClr val="accent2">
                    <a:lumMod val="75000"/>
                  </a:schemeClr>
                </a:solidFill>
                <a:latin typeface="+mn-lt"/>
              </a:rPr>
            </a:br>
            <a:r>
              <a:rPr lang="en-US" sz="3600" dirty="0" smtClean="0">
                <a:solidFill>
                  <a:schemeClr val="accent2">
                    <a:lumMod val="75000"/>
                  </a:schemeClr>
                </a:solidFill>
                <a:latin typeface="+mn-lt"/>
              </a:rPr>
              <a:t>Template </a:t>
            </a:r>
            <a:r>
              <a:rPr lang="en-US" sz="3600" dirty="0">
                <a:solidFill>
                  <a:schemeClr val="accent2">
                    <a:lumMod val="75000"/>
                  </a:schemeClr>
                </a:solidFill>
                <a:latin typeface="+mn-lt"/>
              </a:rPr>
              <a:t>Configuration</a:t>
            </a:r>
            <a:br>
              <a:rPr lang="en-US" sz="3600" dirty="0">
                <a:solidFill>
                  <a:schemeClr val="accent2">
                    <a:lumMod val="75000"/>
                  </a:schemeClr>
                </a:solidFill>
                <a:latin typeface="+mn-lt"/>
              </a:rPr>
            </a:br>
            <a:endParaRPr lang="en-US" sz="3600" dirty="0">
              <a:solidFill>
                <a:schemeClr val="accent2">
                  <a:lumMod val="75000"/>
                </a:schemeClr>
              </a:solidFill>
              <a:latin typeface="+mn-lt"/>
            </a:endParaRPr>
          </a:p>
        </p:txBody>
      </p:sp>
      <p:sp>
        <p:nvSpPr>
          <p:cNvPr id="6" name="Rectangle 5"/>
          <p:cNvSpPr/>
          <p:nvPr/>
        </p:nvSpPr>
        <p:spPr>
          <a:xfrm>
            <a:off x="347829" y="755310"/>
            <a:ext cx="11614673" cy="1200329"/>
          </a:xfrm>
          <a:prstGeom prst="rect">
            <a:avLst/>
          </a:prstGeom>
        </p:spPr>
        <p:txBody>
          <a:bodyPr wrap="square">
            <a:spAutoFit/>
          </a:bodyPr>
          <a:lstStyle/>
          <a:p>
            <a:r>
              <a:rPr lang="en-US" dirty="0"/>
              <a:t>To configure the Django template system, go to the settings.py file and update the DIRS to the path of the templates folder. Generally, the templates folder is created and kept in the sample directory where manage.py lives. </a:t>
            </a:r>
            <a:endParaRPr lang="en-US" dirty="0" smtClean="0"/>
          </a:p>
          <a:p>
            <a:endParaRPr lang="en-US" dirty="0" smtClean="0"/>
          </a:p>
          <a:p>
            <a:r>
              <a:rPr lang="en-US" dirty="0" smtClean="0"/>
              <a:t>This </a:t>
            </a:r>
            <a:r>
              <a:rPr lang="en-US" dirty="0"/>
              <a:t>templates folder contains all the templates you will create in different Django Apps.</a:t>
            </a:r>
          </a:p>
        </p:txBody>
      </p:sp>
      <p:pic>
        <p:nvPicPr>
          <p:cNvPr id="7" name="Picture 6"/>
          <p:cNvPicPr>
            <a:picLocks noChangeAspect="1"/>
          </p:cNvPicPr>
          <p:nvPr/>
        </p:nvPicPr>
        <p:blipFill>
          <a:blip r:embed="rId2"/>
          <a:stretch>
            <a:fillRect/>
          </a:stretch>
        </p:blipFill>
        <p:spPr>
          <a:xfrm>
            <a:off x="347829" y="1978079"/>
            <a:ext cx="7290549" cy="4652065"/>
          </a:xfrm>
          <a:prstGeom prst="rect">
            <a:avLst/>
          </a:prstGeom>
        </p:spPr>
      </p:pic>
      <p:sp>
        <p:nvSpPr>
          <p:cNvPr id="9" name="Rectangle 8"/>
          <p:cNvSpPr/>
          <p:nvPr/>
        </p:nvSpPr>
        <p:spPr>
          <a:xfrm>
            <a:off x="8028789" y="2701094"/>
            <a:ext cx="3933713" cy="2585323"/>
          </a:xfrm>
          <a:prstGeom prst="rect">
            <a:avLst/>
          </a:prstGeom>
        </p:spPr>
        <p:txBody>
          <a:bodyPr wrap="square">
            <a:spAutoFit/>
          </a:bodyPr>
          <a:lstStyle/>
          <a:p>
            <a:r>
              <a:rPr lang="en-US" dirty="0"/>
              <a:t>Alternatively, you can maintain a template folder for each app separately. </a:t>
            </a:r>
            <a:endParaRPr lang="en-US" dirty="0" smtClean="0"/>
          </a:p>
          <a:p>
            <a:endParaRPr lang="en-US" dirty="0" smtClean="0"/>
          </a:p>
          <a:p>
            <a:r>
              <a:rPr lang="en-US" dirty="0" smtClean="0"/>
              <a:t>If </a:t>
            </a:r>
            <a:r>
              <a:rPr lang="en-US" dirty="0"/>
              <a:t>you are maintaining the template for every app separately, you don't need to update the DIRS in settings.py. </a:t>
            </a:r>
            <a:endParaRPr lang="en-US" dirty="0" smtClean="0"/>
          </a:p>
          <a:p>
            <a:endParaRPr lang="en-US" dirty="0"/>
          </a:p>
          <a:p>
            <a:r>
              <a:rPr lang="en-US" dirty="0" smtClean="0"/>
              <a:t>Make </a:t>
            </a:r>
            <a:r>
              <a:rPr lang="en-US" dirty="0"/>
              <a:t>sure that your app is added in INSTALLED_APPS in settings.py </a:t>
            </a:r>
          </a:p>
        </p:txBody>
      </p:sp>
    </p:spTree>
    <p:extLst>
      <p:ext uri="{BB962C8B-B14F-4D97-AF65-F5344CB8AC3E}">
        <p14:creationId xmlns:p14="http://schemas.microsoft.com/office/powerpoint/2010/main" val="308709088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56216"/>
          </a:xfrm>
        </p:spPr>
        <p:txBody>
          <a:bodyPr>
            <a:normAutofit/>
          </a:bodyPr>
          <a:lstStyle/>
          <a:p>
            <a:r>
              <a:rPr lang="en-US" sz="3600" dirty="0" smtClean="0">
                <a:solidFill>
                  <a:schemeClr val="accent2">
                    <a:lumMod val="75000"/>
                  </a:schemeClr>
                </a:solidFill>
              </a:rPr>
              <a:t>Django Template Language</a:t>
            </a:r>
            <a:endParaRPr lang="en-US" sz="3600" dirty="0">
              <a:solidFill>
                <a:schemeClr val="accent2">
                  <a:lumMod val="75000"/>
                </a:schemeClr>
              </a:solidFill>
            </a:endParaRPr>
          </a:p>
        </p:txBody>
      </p:sp>
      <p:sp>
        <p:nvSpPr>
          <p:cNvPr id="4" name="Rectangle 3"/>
          <p:cNvSpPr/>
          <p:nvPr/>
        </p:nvSpPr>
        <p:spPr>
          <a:xfrm>
            <a:off x="1649506" y="900517"/>
            <a:ext cx="7817224" cy="1754326"/>
          </a:xfrm>
          <a:prstGeom prst="rect">
            <a:avLst/>
          </a:prstGeom>
        </p:spPr>
        <p:txBody>
          <a:bodyPr wrap="square">
            <a:spAutoFit/>
          </a:bodyPr>
          <a:lstStyle/>
          <a:p>
            <a:r>
              <a:rPr lang="en-US" dirty="0"/>
              <a:t>In the Django template language, the syntax involves four major constructs</a:t>
            </a:r>
            <a:r>
              <a:rPr lang="en-US" dirty="0" smtClean="0"/>
              <a:t>.</a:t>
            </a:r>
          </a:p>
          <a:p>
            <a:endParaRPr lang="en-US" dirty="0"/>
          </a:p>
          <a:p>
            <a:pPr marL="800100" lvl="1" indent="-342900">
              <a:buAutoNum type="arabicPeriod"/>
            </a:pPr>
            <a:r>
              <a:rPr lang="en-US" dirty="0" smtClean="0"/>
              <a:t>Variables</a:t>
            </a:r>
          </a:p>
          <a:p>
            <a:pPr marL="800100" lvl="1" indent="-342900">
              <a:buAutoNum type="arabicPeriod"/>
            </a:pPr>
            <a:r>
              <a:rPr lang="en-US" dirty="0" smtClean="0"/>
              <a:t>Tags</a:t>
            </a:r>
          </a:p>
          <a:p>
            <a:pPr marL="800100" lvl="1" indent="-342900">
              <a:buAutoNum type="arabicPeriod"/>
            </a:pPr>
            <a:r>
              <a:rPr lang="en-US" dirty="0" smtClean="0"/>
              <a:t>Filters</a:t>
            </a:r>
          </a:p>
          <a:p>
            <a:pPr marL="800100" lvl="1" indent="-342900">
              <a:buAutoNum type="arabicPeriod"/>
            </a:pPr>
            <a:r>
              <a:rPr lang="en-US" dirty="0" smtClean="0"/>
              <a:t>Comments</a:t>
            </a:r>
            <a:endParaRPr lang="en-US" dirty="0"/>
          </a:p>
        </p:txBody>
      </p:sp>
      <p:sp>
        <p:nvSpPr>
          <p:cNvPr id="5" name="TextBox 4"/>
          <p:cNvSpPr txBox="1"/>
          <p:nvPr/>
        </p:nvSpPr>
        <p:spPr>
          <a:xfrm>
            <a:off x="430306" y="2958353"/>
            <a:ext cx="3786692" cy="461665"/>
          </a:xfrm>
          <a:prstGeom prst="rect">
            <a:avLst/>
          </a:prstGeom>
          <a:noFill/>
        </p:spPr>
        <p:txBody>
          <a:bodyPr wrap="square" rtlCol="0">
            <a:spAutoFit/>
          </a:bodyPr>
          <a:lstStyle/>
          <a:p>
            <a:r>
              <a:rPr lang="en-US" sz="2400" dirty="0" smtClean="0">
                <a:solidFill>
                  <a:schemeClr val="accent2">
                    <a:lumMod val="75000"/>
                  </a:schemeClr>
                </a:solidFill>
              </a:rPr>
              <a:t>1. Variables</a:t>
            </a:r>
            <a:endParaRPr lang="en-US" sz="2400" dirty="0">
              <a:solidFill>
                <a:schemeClr val="accent2">
                  <a:lumMod val="75000"/>
                </a:schemeClr>
              </a:solidFill>
            </a:endParaRPr>
          </a:p>
        </p:txBody>
      </p:sp>
      <p:sp>
        <p:nvSpPr>
          <p:cNvPr id="7" name="Rectangle 6"/>
          <p:cNvSpPr/>
          <p:nvPr/>
        </p:nvSpPr>
        <p:spPr>
          <a:xfrm>
            <a:off x="1972234" y="3497617"/>
            <a:ext cx="8828443" cy="1200329"/>
          </a:xfrm>
          <a:prstGeom prst="rect">
            <a:avLst/>
          </a:prstGeom>
        </p:spPr>
        <p:txBody>
          <a:bodyPr wrap="square">
            <a:spAutoFit/>
          </a:bodyPr>
          <a:lstStyle/>
          <a:p>
            <a:r>
              <a:rPr lang="en-US" dirty="0"/>
              <a:t>Variables output the value from the context. The context is generally a dict-like object (mapping variable name with its respective value) passed from views.</a:t>
            </a:r>
          </a:p>
          <a:p>
            <a:endParaRPr lang="en-US" dirty="0"/>
          </a:p>
          <a:p>
            <a:r>
              <a:rPr lang="en-US" dirty="0"/>
              <a:t>The basic syntax is:</a:t>
            </a:r>
          </a:p>
        </p:txBody>
      </p:sp>
      <p:pic>
        <p:nvPicPr>
          <p:cNvPr id="8" name="Picture 7"/>
          <p:cNvPicPr>
            <a:picLocks noChangeAspect="1"/>
          </p:cNvPicPr>
          <p:nvPr/>
        </p:nvPicPr>
        <p:blipFill>
          <a:blip r:embed="rId2"/>
          <a:stretch>
            <a:fillRect/>
          </a:stretch>
        </p:blipFill>
        <p:spPr>
          <a:xfrm>
            <a:off x="1445108" y="4988338"/>
            <a:ext cx="9278935" cy="1390033"/>
          </a:xfrm>
          <a:prstGeom prst="rect">
            <a:avLst/>
          </a:prstGeom>
        </p:spPr>
      </p:pic>
    </p:spTree>
    <p:extLst>
      <p:ext uri="{BB962C8B-B14F-4D97-AF65-F5344CB8AC3E}">
        <p14:creationId xmlns:p14="http://schemas.microsoft.com/office/powerpoint/2010/main" val="21359396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86890" y="181079"/>
            <a:ext cx="1148715" cy="690381"/>
          </a:xfrm>
          <a:prstGeom prst="rect">
            <a:avLst/>
          </a:prstGeom>
        </p:spPr>
        <p:txBody>
          <a:bodyPr vert="horz" wrap="square" lIns="0" tIns="13144" rIns="0" bIns="0" rtlCol="0" anchor="ctr">
            <a:spAutoFit/>
          </a:bodyPr>
          <a:lstStyle/>
          <a:p>
            <a:pPr marL="11430">
              <a:lnSpc>
                <a:spcPct val="100000"/>
              </a:lnSpc>
              <a:spcBef>
                <a:spcPts val="103"/>
              </a:spcBef>
            </a:pPr>
            <a:r>
              <a:rPr dirty="0"/>
              <a:t>Flask</a:t>
            </a:r>
          </a:p>
        </p:txBody>
      </p:sp>
      <p:graphicFrame>
        <p:nvGraphicFramePr>
          <p:cNvPr id="4" name="Diagram 3"/>
          <p:cNvGraphicFramePr/>
          <p:nvPr>
            <p:extLst>
              <p:ext uri="{D42A27DB-BD31-4B8C-83A1-F6EECF244321}">
                <p14:modId xmlns:p14="http://schemas.microsoft.com/office/powerpoint/2010/main" val="833435619"/>
              </p:ext>
            </p:extLst>
          </p:nvPr>
        </p:nvGraphicFramePr>
        <p:xfrm>
          <a:off x="891062" y="1519377"/>
          <a:ext cx="4875037" cy="3622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935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21094"/>
          </a:xfrm>
        </p:spPr>
        <p:txBody>
          <a:bodyPr>
            <a:normAutofit/>
          </a:bodyPr>
          <a:lstStyle/>
          <a:p>
            <a:r>
              <a:rPr lang="en-US" sz="3600" dirty="0" smtClean="0">
                <a:solidFill>
                  <a:schemeClr val="accent2">
                    <a:lumMod val="75000"/>
                  </a:schemeClr>
                </a:solidFill>
              </a:rPr>
              <a:t>Example</a:t>
            </a:r>
            <a:endParaRPr lang="en-US" sz="3600" dirty="0">
              <a:solidFill>
                <a:schemeClr val="accent2">
                  <a:lumMod val="75000"/>
                </a:schemeClr>
              </a:solidFill>
            </a:endParaRPr>
          </a:p>
        </p:txBody>
      </p:sp>
      <p:pic>
        <p:nvPicPr>
          <p:cNvPr id="5" name="Picture 4"/>
          <p:cNvPicPr>
            <a:picLocks noChangeAspect="1"/>
          </p:cNvPicPr>
          <p:nvPr/>
        </p:nvPicPr>
        <p:blipFill>
          <a:blip r:embed="rId2"/>
          <a:stretch>
            <a:fillRect/>
          </a:stretch>
        </p:blipFill>
        <p:spPr>
          <a:xfrm>
            <a:off x="1614875" y="1483859"/>
            <a:ext cx="9304327" cy="4758320"/>
          </a:xfrm>
          <a:prstGeom prst="rect">
            <a:avLst/>
          </a:prstGeom>
        </p:spPr>
      </p:pic>
      <p:sp>
        <p:nvSpPr>
          <p:cNvPr id="6" name="TextBox 5"/>
          <p:cNvSpPr txBox="1"/>
          <p:nvPr/>
        </p:nvSpPr>
        <p:spPr>
          <a:xfrm>
            <a:off x="158620" y="821095"/>
            <a:ext cx="8449744" cy="369332"/>
          </a:xfrm>
          <a:prstGeom prst="rect">
            <a:avLst/>
          </a:prstGeom>
          <a:noFill/>
        </p:spPr>
        <p:txBody>
          <a:bodyPr wrap="square" rtlCol="0">
            <a:spAutoFit/>
          </a:bodyPr>
          <a:lstStyle/>
          <a:p>
            <a:r>
              <a:rPr lang="en-US" dirty="0" smtClean="0"/>
              <a:t>In views.py you can define the context and pass the context to index.html as parameter</a:t>
            </a:r>
            <a:endParaRPr lang="en-US" dirty="0"/>
          </a:p>
        </p:txBody>
      </p:sp>
    </p:spTree>
    <p:extLst>
      <p:ext uri="{BB962C8B-B14F-4D97-AF65-F5344CB8AC3E}">
        <p14:creationId xmlns:p14="http://schemas.microsoft.com/office/powerpoint/2010/main" val="222493494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5208"/>
            <a:ext cx="10515600" cy="875846"/>
          </a:xfrm>
        </p:spPr>
        <p:txBody>
          <a:bodyPr>
            <a:normAutofit fontScale="90000"/>
          </a:bodyPr>
          <a:lstStyle/>
          <a:p>
            <a:r>
              <a:rPr lang="en-US" sz="3600" dirty="0" smtClean="0">
                <a:solidFill>
                  <a:schemeClr val="accent2">
                    <a:lumMod val="75000"/>
                  </a:schemeClr>
                </a:solidFill>
              </a:rPr>
              <a:t>You can access the context variables in HTML file and run the server.</a:t>
            </a:r>
            <a:endParaRPr lang="en-US" sz="3600" dirty="0">
              <a:solidFill>
                <a:schemeClr val="accent2">
                  <a:lumMod val="75000"/>
                </a:schemeClr>
              </a:solidFill>
            </a:endParaRPr>
          </a:p>
        </p:txBody>
      </p:sp>
      <p:pic>
        <p:nvPicPr>
          <p:cNvPr id="4" name="Picture 3"/>
          <p:cNvPicPr>
            <a:picLocks noChangeAspect="1"/>
          </p:cNvPicPr>
          <p:nvPr/>
        </p:nvPicPr>
        <p:blipFill>
          <a:blip r:embed="rId2"/>
          <a:stretch>
            <a:fillRect/>
          </a:stretch>
        </p:blipFill>
        <p:spPr>
          <a:xfrm>
            <a:off x="148706" y="1362562"/>
            <a:ext cx="5761235" cy="4021201"/>
          </a:xfrm>
          <a:prstGeom prst="rect">
            <a:avLst/>
          </a:prstGeom>
        </p:spPr>
      </p:pic>
      <p:pic>
        <p:nvPicPr>
          <p:cNvPr id="5" name="Picture 4"/>
          <p:cNvPicPr>
            <a:picLocks noChangeAspect="1"/>
          </p:cNvPicPr>
          <p:nvPr/>
        </p:nvPicPr>
        <p:blipFill>
          <a:blip r:embed="rId3"/>
          <a:stretch>
            <a:fillRect/>
          </a:stretch>
        </p:blipFill>
        <p:spPr>
          <a:xfrm>
            <a:off x="6360366" y="1362561"/>
            <a:ext cx="5667185" cy="4021201"/>
          </a:xfrm>
          <a:prstGeom prst="rect">
            <a:avLst/>
          </a:prstGeom>
        </p:spPr>
      </p:pic>
    </p:spTree>
    <p:extLst>
      <p:ext uri="{BB962C8B-B14F-4D97-AF65-F5344CB8AC3E}">
        <p14:creationId xmlns:p14="http://schemas.microsoft.com/office/powerpoint/2010/main" val="241835668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35887"/>
          </a:xfrm>
        </p:spPr>
        <p:txBody>
          <a:bodyPr/>
          <a:lstStyle/>
          <a:p>
            <a:r>
              <a:rPr lang="en-US" dirty="0" smtClean="0">
                <a:solidFill>
                  <a:schemeClr val="accent2">
                    <a:lumMod val="75000"/>
                  </a:schemeClr>
                </a:solidFill>
              </a:rPr>
              <a:t>Tags</a:t>
            </a:r>
            <a:endParaRPr lang="en-US" dirty="0">
              <a:solidFill>
                <a:schemeClr val="accent2">
                  <a:lumMod val="75000"/>
                </a:schemeClr>
              </a:solidFill>
            </a:endParaRPr>
          </a:p>
        </p:txBody>
      </p:sp>
      <p:sp>
        <p:nvSpPr>
          <p:cNvPr id="4" name="Rectangle 3"/>
          <p:cNvSpPr/>
          <p:nvPr/>
        </p:nvSpPr>
        <p:spPr>
          <a:xfrm>
            <a:off x="575387" y="911110"/>
            <a:ext cx="11059886" cy="923330"/>
          </a:xfrm>
          <a:prstGeom prst="rect">
            <a:avLst/>
          </a:prstGeom>
        </p:spPr>
        <p:txBody>
          <a:bodyPr wrap="square">
            <a:spAutoFit/>
          </a:bodyPr>
          <a:lstStyle/>
          <a:p>
            <a:pPr algn="just"/>
            <a:r>
              <a:rPr lang="en-US" dirty="0">
                <a:solidFill>
                  <a:srgbClr val="000000"/>
                </a:solidFill>
                <a:latin typeface="Sitka Text" panose="02000505000000020004" pitchFamily="2" charset="0"/>
              </a:rPr>
              <a:t>In a template, Tags provide </a:t>
            </a:r>
            <a:r>
              <a:rPr lang="en-US" dirty="0">
                <a:solidFill>
                  <a:schemeClr val="accent2">
                    <a:lumMod val="75000"/>
                  </a:schemeClr>
                </a:solidFill>
                <a:latin typeface="Sitka Text" panose="02000505000000020004" pitchFamily="2" charset="0"/>
              </a:rPr>
              <a:t>arbitrary logic</a:t>
            </a:r>
            <a:r>
              <a:rPr lang="en-US" dirty="0">
                <a:solidFill>
                  <a:srgbClr val="000000"/>
                </a:solidFill>
                <a:latin typeface="Sitka Text" panose="02000505000000020004" pitchFamily="2" charset="0"/>
              </a:rPr>
              <a:t> in the rendering process. For example, a tag can output content, serve as a control structure e.g. an "if" statement or a "for" loop, grab content from a database etc</a:t>
            </a:r>
            <a:r>
              <a:rPr lang="en-US" dirty="0" smtClean="0">
                <a:solidFill>
                  <a:srgbClr val="000000"/>
                </a:solidFill>
                <a:latin typeface="Sitka Text" panose="02000505000000020004" pitchFamily="2" charset="0"/>
              </a:rPr>
              <a:t>.</a:t>
            </a:r>
          </a:p>
        </p:txBody>
      </p:sp>
      <p:sp>
        <p:nvSpPr>
          <p:cNvPr id="5" name="Rectangle 4"/>
          <p:cNvSpPr/>
          <p:nvPr/>
        </p:nvSpPr>
        <p:spPr>
          <a:xfrm>
            <a:off x="575387" y="2190254"/>
            <a:ext cx="6096000" cy="646331"/>
          </a:xfrm>
          <a:prstGeom prst="rect">
            <a:avLst/>
          </a:prstGeom>
        </p:spPr>
        <p:txBody>
          <a:bodyPr>
            <a:spAutoFit/>
          </a:bodyPr>
          <a:lstStyle/>
          <a:p>
            <a:r>
              <a:rPr lang="en-US" dirty="0">
                <a:solidFill>
                  <a:srgbClr val="000000"/>
                </a:solidFill>
                <a:latin typeface="Sitka Text" panose="02000505000000020004" pitchFamily="2" charset="0"/>
              </a:rPr>
              <a:t>Tags are surrounded by {% %} braces. </a:t>
            </a:r>
            <a:endParaRPr lang="en-US" dirty="0" smtClean="0">
              <a:solidFill>
                <a:srgbClr val="000000"/>
              </a:solidFill>
              <a:latin typeface="Sitka Text" panose="02000505000000020004" pitchFamily="2" charset="0"/>
            </a:endParaRPr>
          </a:p>
          <a:p>
            <a:r>
              <a:rPr lang="en-US" dirty="0" smtClean="0">
                <a:solidFill>
                  <a:srgbClr val="000000"/>
                </a:solidFill>
                <a:latin typeface="Sitka Text" panose="02000505000000020004" pitchFamily="2" charset="0"/>
              </a:rPr>
              <a:t>For </a:t>
            </a:r>
            <a:r>
              <a:rPr lang="en-US" dirty="0">
                <a:solidFill>
                  <a:srgbClr val="000000"/>
                </a:solidFill>
                <a:latin typeface="Sitka Text" panose="02000505000000020004" pitchFamily="2" charset="0"/>
              </a:rPr>
              <a:t>example.</a:t>
            </a:r>
          </a:p>
        </p:txBody>
      </p:sp>
      <p:sp>
        <p:nvSpPr>
          <p:cNvPr id="8" name="Rectangle 7"/>
          <p:cNvSpPr/>
          <p:nvPr/>
        </p:nvSpPr>
        <p:spPr>
          <a:xfrm>
            <a:off x="2992015" y="3016908"/>
            <a:ext cx="6096000" cy="2585323"/>
          </a:xfrm>
          <a:prstGeom prst="rect">
            <a:avLst/>
          </a:prstGeom>
        </p:spPr>
        <p:txBody>
          <a:bodyPr>
            <a:spAutoFit/>
          </a:bodyPr>
          <a:lstStyle/>
          <a:p>
            <a:r>
              <a:rPr lang="en-US" dirty="0"/>
              <a:t>Display Logic. E.g., {% if %}...{% </a:t>
            </a:r>
            <a:r>
              <a:rPr lang="en-US" dirty="0" err="1"/>
              <a:t>endif</a:t>
            </a:r>
            <a:r>
              <a:rPr lang="en-US" dirty="0"/>
              <a:t> </a:t>
            </a:r>
            <a:r>
              <a:rPr lang="en-US" dirty="0" smtClean="0"/>
              <a:t>%}</a:t>
            </a:r>
          </a:p>
          <a:p>
            <a:endParaRPr lang="en-US" dirty="0"/>
          </a:p>
          <a:p>
            <a:r>
              <a:rPr lang="en-US" dirty="0"/>
              <a:t>Loop Control. E.g., {% for x in y %}...{% </a:t>
            </a:r>
            <a:r>
              <a:rPr lang="en-US" dirty="0" err="1"/>
              <a:t>endfor</a:t>
            </a:r>
            <a:r>
              <a:rPr lang="en-US" dirty="0"/>
              <a:t> </a:t>
            </a:r>
            <a:r>
              <a:rPr lang="en-US" dirty="0" smtClean="0"/>
              <a:t>%}</a:t>
            </a:r>
          </a:p>
          <a:p>
            <a:endParaRPr lang="en-US" dirty="0"/>
          </a:p>
          <a:p>
            <a:r>
              <a:rPr lang="en-US" dirty="0"/>
              <a:t>Block Declaration. E.g., {% block content %}...{% </a:t>
            </a:r>
            <a:r>
              <a:rPr lang="en-US" dirty="0" err="1"/>
              <a:t>endblock</a:t>
            </a:r>
            <a:r>
              <a:rPr lang="en-US" dirty="0"/>
              <a:t> </a:t>
            </a:r>
            <a:r>
              <a:rPr lang="en-US" dirty="0" smtClean="0"/>
              <a:t>%}</a:t>
            </a:r>
          </a:p>
          <a:p>
            <a:endParaRPr lang="en-US" dirty="0"/>
          </a:p>
          <a:p>
            <a:r>
              <a:rPr lang="en-US" dirty="0"/>
              <a:t>Content Import. E.g., {% include "header.html" </a:t>
            </a:r>
            <a:r>
              <a:rPr lang="en-US" dirty="0" smtClean="0"/>
              <a:t>%}</a:t>
            </a:r>
          </a:p>
          <a:p>
            <a:endParaRPr lang="en-US" dirty="0"/>
          </a:p>
          <a:p>
            <a:r>
              <a:rPr lang="en-US" dirty="0"/>
              <a:t>Inheritance. E.g., {% extends "base.html" %}</a:t>
            </a:r>
          </a:p>
        </p:txBody>
      </p:sp>
    </p:spTree>
    <p:extLst>
      <p:ext uri="{BB962C8B-B14F-4D97-AF65-F5344CB8AC3E}">
        <p14:creationId xmlns:p14="http://schemas.microsoft.com/office/powerpoint/2010/main" val="126550928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494522"/>
          </a:xfrm>
        </p:spPr>
        <p:txBody>
          <a:bodyPr>
            <a:normAutofit fontScale="90000"/>
          </a:bodyPr>
          <a:lstStyle/>
          <a:p>
            <a:r>
              <a:rPr lang="en-US" sz="3600" dirty="0">
                <a:solidFill>
                  <a:schemeClr val="accent2">
                    <a:lumMod val="75000"/>
                  </a:schemeClr>
                </a:solidFill>
              </a:rPr>
              <a:t>Django Static Files </a:t>
            </a:r>
            <a:r>
              <a:rPr lang="en-US" sz="3600" dirty="0" smtClean="0">
                <a:solidFill>
                  <a:schemeClr val="accent2">
                    <a:lumMod val="75000"/>
                  </a:schemeClr>
                </a:solidFill>
              </a:rPr>
              <a:t>Handling</a:t>
            </a:r>
            <a:endParaRPr lang="en-US" sz="3600" dirty="0">
              <a:solidFill>
                <a:schemeClr val="accent2">
                  <a:lumMod val="75000"/>
                </a:schemeClr>
              </a:solidFill>
            </a:endParaRPr>
          </a:p>
        </p:txBody>
      </p:sp>
      <p:sp>
        <p:nvSpPr>
          <p:cNvPr id="4" name="Rectangle 3"/>
          <p:cNvSpPr/>
          <p:nvPr/>
        </p:nvSpPr>
        <p:spPr>
          <a:xfrm>
            <a:off x="398106" y="728876"/>
            <a:ext cx="11367796" cy="646331"/>
          </a:xfrm>
          <a:prstGeom prst="rect">
            <a:avLst/>
          </a:prstGeom>
        </p:spPr>
        <p:txBody>
          <a:bodyPr wrap="square">
            <a:spAutoFit/>
          </a:bodyPr>
          <a:lstStyle/>
          <a:p>
            <a:r>
              <a:rPr lang="en-US" dirty="0">
                <a:solidFill>
                  <a:srgbClr val="000000"/>
                </a:solidFill>
                <a:latin typeface="verdana" panose="020B0604030504040204" pitchFamily="34" charset="0"/>
              </a:rPr>
              <a:t>In a web application, apart from business logic and data handling, we also need to handle and manage static resources like CSS, JavaScript, images etc</a:t>
            </a:r>
            <a:r>
              <a:rPr lang="en-US" dirty="0" smtClean="0">
                <a:solidFill>
                  <a:srgbClr val="000000"/>
                </a:solidFill>
                <a:latin typeface="verdana" panose="020B0604030504040204" pitchFamily="34" charset="0"/>
              </a:rPr>
              <a:t>.</a:t>
            </a:r>
          </a:p>
        </p:txBody>
      </p:sp>
      <p:sp>
        <p:nvSpPr>
          <p:cNvPr id="7" name="Rectangle 6"/>
          <p:cNvSpPr/>
          <p:nvPr/>
        </p:nvSpPr>
        <p:spPr>
          <a:xfrm>
            <a:off x="398106" y="1476869"/>
            <a:ext cx="11209176" cy="369332"/>
          </a:xfrm>
          <a:prstGeom prst="rect">
            <a:avLst/>
          </a:prstGeom>
        </p:spPr>
        <p:txBody>
          <a:bodyPr wrap="square">
            <a:spAutoFit/>
          </a:bodyPr>
          <a:lstStyle/>
          <a:p>
            <a:r>
              <a:rPr lang="en-US" dirty="0">
                <a:solidFill>
                  <a:srgbClr val="000000"/>
                </a:solidFill>
                <a:latin typeface="verdana" panose="020B0604030504040204" pitchFamily="34" charset="0"/>
              </a:rPr>
              <a:t>The </a:t>
            </a:r>
            <a:r>
              <a:rPr lang="en-US" b="1" dirty="0">
                <a:solidFill>
                  <a:srgbClr val="000000"/>
                </a:solidFill>
                <a:latin typeface="verdana" panose="020B0604030504040204" pitchFamily="34" charset="0"/>
              </a:rPr>
              <a:t>django.contrib.staticfiles</a:t>
            </a:r>
            <a:r>
              <a:rPr lang="en-US" dirty="0">
                <a:solidFill>
                  <a:srgbClr val="000000"/>
                </a:solidFill>
                <a:latin typeface="verdana" panose="020B0604030504040204" pitchFamily="34" charset="0"/>
              </a:rPr>
              <a:t> module helps to manage them</a:t>
            </a:r>
            <a:r>
              <a:rPr lang="en-US" dirty="0" smtClean="0">
                <a:solidFill>
                  <a:srgbClr val="000000"/>
                </a:solidFill>
                <a:latin typeface="verdana" panose="020B0604030504040204" pitchFamily="34" charset="0"/>
              </a:rPr>
              <a:t>. </a:t>
            </a:r>
          </a:p>
        </p:txBody>
      </p:sp>
      <p:pic>
        <p:nvPicPr>
          <p:cNvPr id="8" name="Picture 7"/>
          <p:cNvPicPr>
            <a:picLocks noChangeAspect="1"/>
          </p:cNvPicPr>
          <p:nvPr/>
        </p:nvPicPr>
        <p:blipFill>
          <a:blip r:embed="rId2"/>
          <a:stretch>
            <a:fillRect/>
          </a:stretch>
        </p:blipFill>
        <p:spPr>
          <a:xfrm>
            <a:off x="727788" y="3151025"/>
            <a:ext cx="4408909" cy="3368991"/>
          </a:xfrm>
          <a:prstGeom prst="rect">
            <a:avLst/>
          </a:prstGeom>
        </p:spPr>
      </p:pic>
      <p:sp>
        <p:nvSpPr>
          <p:cNvPr id="9" name="Rectangle 8"/>
          <p:cNvSpPr/>
          <p:nvPr/>
        </p:nvSpPr>
        <p:spPr>
          <a:xfrm>
            <a:off x="1772817" y="5784979"/>
            <a:ext cx="2668555" cy="2892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98106" y="1763158"/>
            <a:ext cx="6096000" cy="646331"/>
          </a:xfrm>
          <a:prstGeom prst="rect">
            <a:avLst/>
          </a:prstGeom>
        </p:spPr>
        <p:txBody>
          <a:bodyPr>
            <a:spAutoFit/>
          </a:bodyPr>
          <a:lstStyle/>
          <a:p>
            <a:endParaRPr lang="en-US" dirty="0">
              <a:solidFill>
                <a:srgbClr val="000000"/>
              </a:solidFill>
              <a:latin typeface="verdana" panose="020B0604030504040204" pitchFamily="34" charset="0"/>
            </a:endParaRPr>
          </a:p>
          <a:p>
            <a:r>
              <a:rPr lang="en-US" b="1" dirty="0">
                <a:solidFill>
                  <a:srgbClr val="610B38"/>
                </a:solidFill>
                <a:latin typeface="erdana"/>
              </a:rPr>
              <a:t>Django Static (CSS, JavaScript, images) Configuration</a:t>
            </a:r>
            <a:endParaRPr lang="en-US" b="1" dirty="0"/>
          </a:p>
        </p:txBody>
      </p:sp>
      <p:sp>
        <p:nvSpPr>
          <p:cNvPr id="11" name="Rectangle 10"/>
          <p:cNvSpPr/>
          <p:nvPr/>
        </p:nvSpPr>
        <p:spPr>
          <a:xfrm>
            <a:off x="864637" y="2518647"/>
            <a:ext cx="5405535" cy="523220"/>
          </a:xfrm>
          <a:prstGeom prst="rect">
            <a:avLst/>
          </a:prstGeom>
        </p:spPr>
        <p:txBody>
          <a:bodyPr wrap="square">
            <a:spAutoFit/>
          </a:bodyPr>
          <a:lstStyle/>
          <a:p>
            <a:pPr marL="342900" indent="-342900">
              <a:buAutoNum type="arabicPeriod"/>
            </a:pPr>
            <a:r>
              <a:rPr lang="en-US" sz="1400" dirty="0" smtClean="0">
                <a:solidFill>
                  <a:srgbClr val="000000"/>
                </a:solidFill>
                <a:latin typeface="verdana" panose="020B0604030504040204" pitchFamily="34" charset="0"/>
              </a:rPr>
              <a:t>Include </a:t>
            </a:r>
            <a:r>
              <a:rPr lang="en-US" sz="1400" dirty="0">
                <a:solidFill>
                  <a:srgbClr val="000000"/>
                </a:solidFill>
                <a:latin typeface="verdana" panose="020B0604030504040204" pitchFamily="34" charset="0"/>
              </a:rPr>
              <a:t>the </a:t>
            </a:r>
            <a:r>
              <a:rPr lang="en-US" sz="1400" b="1" dirty="0">
                <a:latin typeface="verdana" panose="020B0604030504040204" pitchFamily="34" charset="0"/>
              </a:rPr>
              <a:t>django.contrib.staticfiles</a:t>
            </a:r>
            <a:r>
              <a:rPr lang="en-US" sz="1400" dirty="0">
                <a:solidFill>
                  <a:srgbClr val="000000"/>
                </a:solidFill>
                <a:latin typeface="verdana" panose="020B0604030504040204" pitchFamily="34" charset="0"/>
              </a:rPr>
              <a:t> </a:t>
            </a:r>
            <a:endParaRPr lang="en-US" sz="1400" dirty="0" smtClean="0">
              <a:solidFill>
                <a:srgbClr val="000000"/>
              </a:solidFill>
              <a:latin typeface="verdana" panose="020B0604030504040204" pitchFamily="34" charset="0"/>
            </a:endParaRPr>
          </a:p>
          <a:p>
            <a:r>
              <a:rPr lang="en-US" sz="1400" dirty="0" smtClean="0">
                <a:solidFill>
                  <a:srgbClr val="000000"/>
                </a:solidFill>
                <a:latin typeface="verdana" panose="020B0604030504040204" pitchFamily="34" charset="0"/>
              </a:rPr>
              <a:t>     in</a:t>
            </a:r>
            <a:r>
              <a:rPr lang="en-US" sz="1400" dirty="0">
                <a:solidFill>
                  <a:srgbClr val="000000"/>
                </a:solidFill>
                <a:latin typeface="verdana" panose="020B0604030504040204" pitchFamily="34" charset="0"/>
              </a:rPr>
              <a:t> </a:t>
            </a:r>
            <a:r>
              <a:rPr lang="en-US" sz="1400" b="1" dirty="0">
                <a:latin typeface="verdana" panose="020B0604030504040204" pitchFamily="34" charset="0"/>
              </a:rPr>
              <a:t>INSTALLED_APPS.</a:t>
            </a:r>
            <a:endParaRPr lang="en-US" sz="1400" dirty="0"/>
          </a:p>
        </p:txBody>
      </p:sp>
      <p:sp>
        <p:nvSpPr>
          <p:cNvPr id="12" name="Rectangle 11"/>
          <p:cNvSpPr/>
          <p:nvPr/>
        </p:nvSpPr>
        <p:spPr>
          <a:xfrm>
            <a:off x="6002694" y="2457091"/>
            <a:ext cx="6096000" cy="307777"/>
          </a:xfrm>
          <a:prstGeom prst="rect">
            <a:avLst/>
          </a:prstGeom>
        </p:spPr>
        <p:txBody>
          <a:bodyPr>
            <a:spAutoFit/>
          </a:bodyPr>
          <a:lstStyle/>
          <a:p>
            <a:r>
              <a:rPr lang="en-US" sz="1400" dirty="0">
                <a:solidFill>
                  <a:srgbClr val="000000"/>
                </a:solidFill>
                <a:latin typeface="verdana" panose="020B0604030504040204" pitchFamily="34" charset="0"/>
              </a:rPr>
              <a:t>2. Define STATIC_URL in settings.py file as given below.</a:t>
            </a:r>
            <a:endParaRPr lang="en-US" sz="1400" dirty="0"/>
          </a:p>
        </p:txBody>
      </p:sp>
      <p:pic>
        <p:nvPicPr>
          <p:cNvPr id="15" name="Picture 14"/>
          <p:cNvPicPr>
            <a:picLocks noChangeAspect="1"/>
          </p:cNvPicPr>
          <p:nvPr/>
        </p:nvPicPr>
        <p:blipFill>
          <a:blip r:embed="rId3"/>
          <a:stretch>
            <a:fillRect/>
          </a:stretch>
        </p:blipFill>
        <p:spPr>
          <a:xfrm>
            <a:off x="6082004" y="3103423"/>
            <a:ext cx="5284857" cy="3365144"/>
          </a:xfrm>
          <a:prstGeom prst="rect">
            <a:avLst/>
          </a:prstGeom>
        </p:spPr>
      </p:pic>
      <p:sp>
        <p:nvSpPr>
          <p:cNvPr id="14" name="Rectangle 13"/>
          <p:cNvSpPr/>
          <p:nvPr/>
        </p:nvSpPr>
        <p:spPr>
          <a:xfrm>
            <a:off x="6842449" y="5971592"/>
            <a:ext cx="2086947" cy="3758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34033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5705" y="348946"/>
            <a:ext cx="5984033" cy="646331"/>
          </a:xfrm>
          <a:prstGeom prst="rect">
            <a:avLst/>
          </a:prstGeom>
        </p:spPr>
        <p:txBody>
          <a:bodyPr wrap="square">
            <a:spAutoFit/>
          </a:bodyPr>
          <a:lstStyle/>
          <a:p>
            <a:r>
              <a:rPr lang="en-US" dirty="0">
                <a:solidFill>
                  <a:srgbClr val="000000"/>
                </a:solidFill>
                <a:latin typeface="verdana" panose="020B0604030504040204" pitchFamily="34" charset="0"/>
              </a:rPr>
              <a:t>3. Load static files in the templates by using the below expression</a:t>
            </a:r>
            <a:r>
              <a:rPr lang="en-US" dirty="0" smtClean="0">
                <a:solidFill>
                  <a:srgbClr val="000000"/>
                </a:solidFill>
                <a:latin typeface="verdana" panose="020B0604030504040204" pitchFamily="34" charset="0"/>
              </a:rPr>
              <a:t>. </a:t>
            </a:r>
            <a:endParaRPr lang="en-US" dirty="0"/>
          </a:p>
        </p:txBody>
      </p:sp>
      <p:sp>
        <p:nvSpPr>
          <p:cNvPr id="7" name="Rectangle 6"/>
          <p:cNvSpPr/>
          <p:nvPr/>
        </p:nvSpPr>
        <p:spPr>
          <a:xfrm>
            <a:off x="6652725" y="348946"/>
            <a:ext cx="5159829" cy="830997"/>
          </a:xfrm>
          <a:prstGeom prst="rect">
            <a:avLst/>
          </a:prstGeom>
        </p:spPr>
        <p:txBody>
          <a:bodyPr wrap="square">
            <a:spAutoFit/>
          </a:bodyPr>
          <a:lstStyle/>
          <a:p>
            <a:pPr algn="just"/>
            <a:r>
              <a:rPr lang="en-US" sz="1600" dirty="0">
                <a:solidFill>
                  <a:srgbClr val="000000"/>
                </a:solidFill>
                <a:latin typeface="verdana" panose="020B0604030504040204" pitchFamily="34" charset="0"/>
              </a:rPr>
              <a:t>4. Store all images, JavaScript, CSS files in a </a:t>
            </a:r>
            <a:r>
              <a:rPr lang="en-US" sz="1600" b="1" dirty="0">
                <a:latin typeface="verdana" panose="020B0604030504040204" pitchFamily="34" charset="0"/>
              </a:rPr>
              <a:t>static</a:t>
            </a:r>
            <a:r>
              <a:rPr lang="en-US" sz="1600" dirty="0">
                <a:solidFill>
                  <a:srgbClr val="000000"/>
                </a:solidFill>
                <a:latin typeface="verdana" panose="020B0604030504040204" pitchFamily="34" charset="0"/>
              </a:rPr>
              <a:t> folder of the application. First create a directory </a:t>
            </a:r>
            <a:r>
              <a:rPr lang="en-US" sz="1600" b="1" dirty="0">
                <a:latin typeface="verdana" panose="020B0604030504040204" pitchFamily="34" charset="0"/>
              </a:rPr>
              <a:t>static,</a:t>
            </a:r>
            <a:r>
              <a:rPr lang="en-US" sz="1600" dirty="0">
                <a:solidFill>
                  <a:srgbClr val="000000"/>
                </a:solidFill>
                <a:latin typeface="verdana" panose="020B0604030504040204" pitchFamily="34" charset="0"/>
              </a:rPr>
              <a:t> store the files inside it.</a:t>
            </a:r>
            <a:endParaRPr lang="en-US" sz="1600" dirty="0"/>
          </a:p>
        </p:txBody>
      </p:sp>
      <p:pic>
        <p:nvPicPr>
          <p:cNvPr id="8" name="Picture 7"/>
          <p:cNvPicPr>
            <a:picLocks noChangeAspect="1"/>
          </p:cNvPicPr>
          <p:nvPr/>
        </p:nvPicPr>
        <p:blipFill>
          <a:blip r:embed="rId2"/>
          <a:stretch>
            <a:fillRect/>
          </a:stretch>
        </p:blipFill>
        <p:spPr>
          <a:xfrm>
            <a:off x="6487385" y="1456741"/>
            <a:ext cx="5490507" cy="2581275"/>
          </a:xfrm>
          <a:prstGeom prst="rect">
            <a:avLst/>
          </a:prstGeom>
        </p:spPr>
      </p:pic>
      <p:pic>
        <p:nvPicPr>
          <p:cNvPr id="9" name="Picture 8"/>
          <p:cNvPicPr>
            <a:picLocks noChangeAspect="1"/>
          </p:cNvPicPr>
          <p:nvPr/>
        </p:nvPicPr>
        <p:blipFill>
          <a:blip r:embed="rId3"/>
          <a:stretch>
            <a:fillRect/>
          </a:stretch>
        </p:blipFill>
        <p:spPr>
          <a:xfrm>
            <a:off x="7161536" y="4220936"/>
            <a:ext cx="3933825" cy="1028700"/>
          </a:xfrm>
          <a:prstGeom prst="rect">
            <a:avLst/>
          </a:prstGeom>
        </p:spPr>
      </p:pic>
      <p:pic>
        <p:nvPicPr>
          <p:cNvPr id="10" name="Picture 9"/>
          <p:cNvPicPr>
            <a:picLocks noChangeAspect="1"/>
          </p:cNvPicPr>
          <p:nvPr/>
        </p:nvPicPr>
        <p:blipFill>
          <a:blip r:embed="rId4"/>
          <a:stretch>
            <a:fillRect/>
          </a:stretch>
        </p:blipFill>
        <p:spPr>
          <a:xfrm>
            <a:off x="539037" y="1179943"/>
            <a:ext cx="5235867" cy="3922745"/>
          </a:xfrm>
          <a:prstGeom prst="rect">
            <a:avLst/>
          </a:prstGeom>
        </p:spPr>
      </p:pic>
      <p:sp>
        <p:nvSpPr>
          <p:cNvPr id="6" name="Rectangle 5"/>
          <p:cNvSpPr/>
          <p:nvPr/>
        </p:nvSpPr>
        <p:spPr>
          <a:xfrm>
            <a:off x="1163329" y="3141315"/>
            <a:ext cx="1993641" cy="2873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47720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942392"/>
          </a:xfrm>
        </p:spPr>
        <p:txBody>
          <a:bodyPr>
            <a:normAutofit/>
          </a:bodyPr>
          <a:lstStyle/>
          <a:p>
            <a:r>
              <a:rPr lang="en-US" sz="2400" dirty="0" smtClean="0">
                <a:solidFill>
                  <a:schemeClr val="accent2">
                    <a:lumMod val="75000"/>
                  </a:schemeClr>
                </a:solidFill>
              </a:rPr>
              <a:t>After Creating Static Folder the project structure is looks like this</a:t>
            </a:r>
            <a:endParaRPr lang="en-US" sz="2400" dirty="0">
              <a:solidFill>
                <a:schemeClr val="accent2">
                  <a:lumMod val="75000"/>
                </a:schemeClr>
              </a:solidFill>
            </a:endParaRPr>
          </a:p>
        </p:txBody>
      </p:sp>
      <p:pic>
        <p:nvPicPr>
          <p:cNvPr id="4" name="Picture 3"/>
          <p:cNvPicPr>
            <a:picLocks noChangeAspect="1"/>
          </p:cNvPicPr>
          <p:nvPr/>
        </p:nvPicPr>
        <p:blipFill>
          <a:blip r:embed="rId2"/>
          <a:stretch>
            <a:fillRect/>
          </a:stretch>
        </p:blipFill>
        <p:spPr>
          <a:xfrm>
            <a:off x="608725" y="942393"/>
            <a:ext cx="10601325" cy="5810250"/>
          </a:xfrm>
          <a:prstGeom prst="rect">
            <a:avLst/>
          </a:prstGeom>
        </p:spPr>
      </p:pic>
      <p:sp>
        <p:nvSpPr>
          <p:cNvPr id="5" name="Down Arrow 4"/>
          <p:cNvSpPr/>
          <p:nvPr/>
        </p:nvSpPr>
        <p:spPr>
          <a:xfrm rot="16820787">
            <a:off x="1268963" y="2761861"/>
            <a:ext cx="335902" cy="391886"/>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66377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02433"/>
          </a:xfrm>
        </p:spPr>
        <p:txBody>
          <a:bodyPr>
            <a:normAutofit/>
          </a:bodyPr>
          <a:lstStyle/>
          <a:p>
            <a:r>
              <a:rPr lang="en-US" sz="3600" dirty="0" smtClean="0">
                <a:solidFill>
                  <a:schemeClr val="accent2">
                    <a:lumMod val="75000"/>
                  </a:schemeClr>
                </a:solidFill>
              </a:rPr>
              <a:t>Image Loading Example</a:t>
            </a:r>
            <a:endParaRPr lang="en-US" sz="3600" dirty="0">
              <a:solidFill>
                <a:schemeClr val="accent2">
                  <a:lumMod val="75000"/>
                </a:schemeClr>
              </a:solidFill>
            </a:endParaRPr>
          </a:p>
        </p:txBody>
      </p:sp>
      <p:pic>
        <p:nvPicPr>
          <p:cNvPr id="4" name="Picture 3"/>
          <p:cNvPicPr>
            <a:picLocks noChangeAspect="1"/>
          </p:cNvPicPr>
          <p:nvPr/>
        </p:nvPicPr>
        <p:blipFill>
          <a:blip r:embed="rId2"/>
          <a:stretch>
            <a:fillRect/>
          </a:stretch>
        </p:blipFill>
        <p:spPr>
          <a:xfrm>
            <a:off x="1333500" y="1552089"/>
            <a:ext cx="9182100" cy="5172075"/>
          </a:xfrm>
          <a:prstGeom prst="rect">
            <a:avLst/>
          </a:prstGeom>
        </p:spPr>
      </p:pic>
      <p:sp>
        <p:nvSpPr>
          <p:cNvPr id="5" name="TextBox 4"/>
          <p:cNvSpPr txBox="1"/>
          <p:nvPr/>
        </p:nvSpPr>
        <p:spPr>
          <a:xfrm>
            <a:off x="121298" y="802433"/>
            <a:ext cx="10105053" cy="369332"/>
          </a:xfrm>
          <a:prstGeom prst="rect">
            <a:avLst/>
          </a:prstGeom>
          <a:noFill/>
        </p:spPr>
        <p:txBody>
          <a:bodyPr wrap="square" rtlCol="0">
            <a:spAutoFit/>
          </a:bodyPr>
          <a:lstStyle/>
          <a:p>
            <a:r>
              <a:rPr lang="en-US" dirty="0" smtClean="0"/>
              <a:t>Copy any image file to static folder and In index.html add image file shown below.</a:t>
            </a:r>
            <a:endParaRPr lang="en-US" dirty="0"/>
          </a:p>
        </p:txBody>
      </p:sp>
      <p:sp>
        <p:nvSpPr>
          <p:cNvPr id="6" name="Rectangle 5"/>
          <p:cNvSpPr/>
          <p:nvPr/>
        </p:nvSpPr>
        <p:spPr>
          <a:xfrm>
            <a:off x="2080727" y="3788229"/>
            <a:ext cx="8434873" cy="69979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101005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02433"/>
          </a:xfrm>
        </p:spPr>
        <p:txBody>
          <a:bodyPr>
            <a:normAutofit/>
          </a:bodyPr>
          <a:lstStyle/>
          <a:p>
            <a:r>
              <a:rPr lang="en-US" sz="3600" dirty="0" smtClean="0">
                <a:solidFill>
                  <a:schemeClr val="accent2">
                    <a:lumMod val="75000"/>
                  </a:schemeClr>
                </a:solidFill>
              </a:rPr>
              <a:t>Loading JS file</a:t>
            </a:r>
            <a:endParaRPr lang="en-US" sz="3600" dirty="0">
              <a:solidFill>
                <a:schemeClr val="accent2">
                  <a:lumMod val="75000"/>
                </a:schemeClr>
              </a:solidFill>
            </a:endParaRPr>
          </a:p>
        </p:txBody>
      </p:sp>
      <p:sp>
        <p:nvSpPr>
          <p:cNvPr id="5" name="TextBox 4"/>
          <p:cNvSpPr txBox="1"/>
          <p:nvPr/>
        </p:nvSpPr>
        <p:spPr>
          <a:xfrm>
            <a:off x="121298" y="802433"/>
            <a:ext cx="10105053" cy="369332"/>
          </a:xfrm>
          <a:prstGeom prst="rect">
            <a:avLst/>
          </a:prstGeom>
          <a:noFill/>
        </p:spPr>
        <p:txBody>
          <a:bodyPr wrap="square" rtlCol="0">
            <a:spAutoFit/>
          </a:bodyPr>
          <a:lstStyle/>
          <a:p>
            <a:r>
              <a:rPr lang="en-US" dirty="0"/>
              <a:t>To load JavaScript file, just add the following line of code in </a:t>
            </a:r>
            <a:r>
              <a:rPr lang="en-US" b="1" dirty="0"/>
              <a:t>index.html</a:t>
            </a:r>
            <a:r>
              <a:rPr lang="en-US" dirty="0"/>
              <a:t> file.</a:t>
            </a:r>
          </a:p>
        </p:txBody>
      </p:sp>
      <p:pic>
        <p:nvPicPr>
          <p:cNvPr id="3" name="Picture 2"/>
          <p:cNvPicPr>
            <a:picLocks noChangeAspect="1"/>
          </p:cNvPicPr>
          <p:nvPr/>
        </p:nvPicPr>
        <p:blipFill>
          <a:blip r:embed="rId2"/>
          <a:stretch>
            <a:fillRect/>
          </a:stretch>
        </p:blipFill>
        <p:spPr>
          <a:xfrm>
            <a:off x="938601" y="1604866"/>
            <a:ext cx="9363075" cy="5353050"/>
          </a:xfrm>
          <a:prstGeom prst="rect">
            <a:avLst/>
          </a:prstGeom>
        </p:spPr>
      </p:pic>
      <p:sp>
        <p:nvSpPr>
          <p:cNvPr id="6" name="Rectangle 5"/>
          <p:cNvSpPr/>
          <p:nvPr/>
        </p:nvSpPr>
        <p:spPr>
          <a:xfrm>
            <a:off x="1670179" y="4376057"/>
            <a:ext cx="8434873" cy="4978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04957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27788"/>
          </a:xfrm>
        </p:spPr>
        <p:txBody>
          <a:bodyPr>
            <a:normAutofit/>
          </a:bodyPr>
          <a:lstStyle/>
          <a:p>
            <a:r>
              <a:rPr lang="en-US" sz="2400" dirty="0" smtClean="0">
                <a:solidFill>
                  <a:schemeClr val="accent2">
                    <a:lumMod val="75000"/>
                  </a:schemeClr>
                </a:solidFill>
              </a:rPr>
              <a:t>Create a js folder in static folder and write an script.js file</a:t>
            </a:r>
            <a:endParaRPr lang="en-US" sz="2400" dirty="0">
              <a:solidFill>
                <a:schemeClr val="accent2">
                  <a:lumMod val="75000"/>
                </a:schemeClr>
              </a:solidFill>
            </a:endParaRPr>
          </a:p>
        </p:txBody>
      </p:sp>
      <p:pic>
        <p:nvPicPr>
          <p:cNvPr id="4" name="Picture 3"/>
          <p:cNvPicPr>
            <a:picLocks noChangeAspect="1"/>
          </p:cNvPicPr>
          <p:nvPr/>
        </p:nvPicPr>
        <p:blipFill>
          <a:blip r:embed="rId2"/>
          <a:stretch>
            <a:fillRect/>
          </a:stretch>
        </p:blipFill>
        <p:spPr>
          <a:xfrm>
            <a:off x="322588" y="992834"/>
            <a:ext cx="5080088" cy="2543467"/>
          </a:xfrm>
          <a:prstGeom prst="rect">
            <a:avLst/>
          </a:prstGeom>
        </p:spPr>
      </p:pic>
      <p:pic>
        <p:nvPicPr>
          <p:cNvPr id="5" name="Picture 4"/>
          <p:cNvPicPr>
            <a:picLocks noChangeAspect="1"/>
          </p:cNvPicPr>
          <p:nvPr/>
        </p:nvPicPr>
        <p:blipFill>
          <a:blip r:embed="rId3"/>
          <a:stretch>
            <a:fillRect/>
          </a:stretch>
        </p:blipFill>
        <p:spPr>
          <a:xfrm>
            <a:off x="1131143" y="3801346"/>
            <a:ext cx="3752850" cy="752475"/>
          </a:xfrm>
          <a:prstGeom prst="rect">
            <a:avLst/>
          </a:prstGeom>
        </p:spPr>
      </p:pic>
      <p:pic>
        <p:nvPicPr>
          <p:cNvPr id="6" name="Picture 5"/>
          <p:cNvPicPr>
            <a:picLocks noChangeAspect="1"/>
          </p:cNvPicPr>
          <p:nvPr/>
        </p:nvPicPr>
        <p:blipFill>
          <a:blip r:embed="rId4"/>
          <a:stretch>
            <a:fillRect/>
          </a:stretch>
        </p:blipFill>
        <p:spPr>
          <a:xfrm>
            <a:off x="454868" y="4831983"/>
            <a:ext cx="4429125" cy="1762125"/>
          </a:xfrm>
          <a:prstGeom prst="rect">
            <a:avLst/>
          </a:prstGeom>
        </p:spPr>
      </p:pic>
      <p:pic>
        <p:nvPicPr>
          <p:cNvPr id="7" name="Picture 6"/>
          <p:cNvPicPr>
            <a:picLocks noChangeAspect="1"/>
          </p:cNvPicPr>
          <p:nvPr/>
        </p:nvPicPr>
        <p:blipFill>
          <a:blip r:embed="rId5"/>
          <a:stretch>
            <a:fillRect/>
          </a:stretch>
        </p:blipFill>
        <p:spPr>
          <a:xfrm>
            <a:off x="6027576" y="860262"/>
            <a:ext cx="5948848" cy="2562225"/>
          </a:xfrm>
          <a:prstGeom prst="rect">
            <a:avLst/>
          </a:prstGeom>
        </p:spPr>
      </p:pic>
      <p:pic>
        <p:nvPicPr>
          <p:cNvPr id="8" name="Picture 7"/>
          <p:cNvPicPr>
            <a:picLocks noChangeAspect="1"/>
          </p:cNvPicPr>
          <p:nvPr/>
        </p:nvPicPr>
        <p:blipFill>
          <a:blip r:embed="rId6"/>
          <a:stretch>
            <a:fillRect/>
          </a:stretch>
        </p:blipFill>
        <p:spPr>
          <a:xfrm>
            <a:off x="7154150" y="3618427"/>
            <a:ext cx="3695700" cy="800100"/>
          </a:xfrm>
          <a:prstGeom prst="rect">
            <a:avLst/>
          </a:prstGeom>
        </p:spPr>
      </p:pic>
      <p:pic>
        <p:nvPicPr>
          <p:cNvPr id="9" name="Picture 8"/>
          <p:cNvPicPr>
            <a:picLocks noChangeAspect="1"/>
          </p:cNvPicPr>
          <p:nvPr/>
        </p:nvPicPr>
        <p:blipFill>
          <a:blip r:embed="rId7"/>
          <a:stretch>
            <a:fillRect/>
          </a:stretch>
        </p:blipFill>
        <p:spPr>
          <a:xfrm>
            <a:off x="5966093" y="5315922"/>
            <a:ext cx="5659093" cy="1195088"/>
          </a:xfrm>
          <a:prstGeom prst="rect">
            <a:avLst/>
          </a:prstGeom>
        </p:spPr>
      </p:pic>
      <p:sp>
        <p:nvSpPr>
          <p:cNvPr id="10" name="TextBox 9"/>
          <p:cNvSpPr txBox="1"/>
          <p:nvPr/>
        </p:nvSpPr>
        <p:spPr>
          <a:xfrm>
            <a:off x="6027576" y="4831983"/>
            <a:ext cx="2220685" cy="369332"/>
          </a:xfrm>
          <a:prstGeom prst="rect">
            <a:avLst/>
          </a:prstGeom>
          <a:noFill/>
        </p:spPr>
        <p:txBody>
          <a:bodyPr wrap="square" rtlCol="0">
            <a:spAutoFit/>
          </a:bodyPr>
          <a:lstStyle/>
          <a:p>
            <a:r>
              <a:rPr lang="en-US" dirty="0" smtClean="0"/>
              <a:t>Script.js file</a:t>
            </a:r>
            <a:endParaRPr lang="en-US" dirty="0"/>
          </a:p>
        </p:txBody>
      </p:sp>
    </p:spTree>
    <p:extLst>
      <p:ext uri="{BB962C8B-B14F-4D97-AF65-F5344CB8AC3E}">
        <p14:creationId xmlns:p14="http://schemas.microsoft.com/office/powerpoint/2010/main" val="1801762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65110"/>
          </a:xfrm>
        </p:spPr>
        <p:txBody>
          <a:bodyPr>
            <a:normAutofit/>
          </a:bodyPr>
          <a:lstStyle/>
          <a:p>
            <a:r>
              <a:rPr lang="en-US" sz="2400" dirty="0" smtClean="0">
                <a:solidFill>
                  <a:schemeClr val="accent2">
                    <a:lumMod val="75000"/>
                  </a:schemeClr>
                </a:solidFill>
              </a:rPr>
              <a:t>Output after adding js script file</a:t>
            </a:r>
            <a:endParaRPr lang="en-US" sz="2400" dirty="0">
              <a:solidFill>
                <a:schemeClr val="accent2">
                  <a:lumMod val="75000"/>
                </a:schemeClr>
              </a:solidFill>
            </a:endParaRPr>
          </a:p>
        </p:txBody>
      </p:sp>
      <p:pic>
        <p:nvPicPr>
          <p:cNvPr id="4" name="Picture 3"/>
          <p:cNvPicPr>
            <a:picLocks noChangeAspect="1"/>
          </p:cNvPicPr>
          <p:nvPr/>
        </p:nvPicPr>
        <p:blipFill>
          <a:blip r:embed="rId2"/>
          <a:stretch>
            <a:fillRect/>
          </a:stretch>
        </p:blipFill>
        <p:spPr>
          <a:xfrm>
            <a:off x="1324126" y="952985"/>
            <a:ext cx="8902225" cy="5247656"/>
          </a:xfrm>
          <a:prstGeom prst="rect">
            <a:avLst/>
          </a:prstGeom>
        </p:spPr>
      </p:pic>
    </p:spTree>
    <p:extLst>
      <p:ext uri="{BB962C8B-B14F-4D97-AF65-F5344CB8AC3E}">
        <p14:creationId xmlns:p14="http://schemas.microsoft.com/office/powerpoint/2010/main" val="35517782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4856" y="181079"/>
            <a:ext cx="1890198" cy="690381"/>
          </a:xfrm>
          <a:prstGeom prst="rect">
            <a:avLst/>
          </a:prstGeom>
        </p:spPr>
        <p:txBody>
          <a:bodyPr vert="horz" wrap="square" lIns="0" tIns="13144" rIns="0" bIns="0" rtlCol="0" anchor="ctr">
            <a:spAutoFit/>
          </a:bodyPr>
          <a:lstStyle/>
          <a:p>
            <a:pPr marL="11430">
              <a:lnSpc>
                <a:spcPct val="100000"/>
              </a:lnSpc>
              <a:spcBef>
                <a:spcPts val="103"/>
              </a:spcBef>
            </a:pPr>
            <a:r>
              <a:rPr dirty="0"/>
              <a:t>Bottle</a:t>
            </a:r>
          </a:p>
        </p:txBody>
      </p:sp>
      <p:graphicFrame>
        <p:nvGraphicFramePr>
          <p:cNvPr id="4" name="Diagram 3"/>
          <p:cNvGraphicFramePr/>
          <p:nvPr>
            <p:extLst>
              <p:ext uri="{D42A27DB-BD31-4B8C-83A1-F6EECF244321}">
                <p14:modId xmlns:p14="http://schemas.microsoft.com/office/powerpoint/2010/main" val="744178344"/>
              </p:ext>
            </p:extLst>
          </p:nvPr>
        </p:nvGraphicFramePr>
        <p:xfrm>
          <a:off x="396210" y="1368769"/>
          <a:ext cx="6607017" cy="37303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5180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82" y="103869"/>
            <a:ext cx="10515600" cy="558606"/>
          </a:xfrm>
        </p:spPr>
        <p:txBody>
          <a:bodyPr>
            <a:normAutofit/>
          </a:bodyPr>
          <a:lstStyle/>
          <a:p>
            <a:r>
              <a:rPr lang="en-US" sz="2400" dirty="0">
                <a:solidFill>
                  <a:schemeClr val="accent2">
                    <a:lumMod val="75000"/>
                  </a:schemeClr>
                </a:solidFill>
              </a:rPr>
              <a:t>Loading CSS </a:t>
            </a:r>
            <a:r>
              <a:rPr lang="en-US" sz="2400" dirty="0" smtClean="0">
                <a:solidFill>
                  <a:schemeClr val="accent2">
                    <a:lumMod val="75000"/>
                  </a:schemeClr>
                </a:solidFill>
              </a:rPr>
              <a:t>Example</a:t>
            </a:r>
            <a:endParaRPr lang="en-US" sz="2400" dirty="0">
              <a:solidFill>
                <a:schemeClr val="accent2">
                  <a:lumMod val="75000"/>
                </a:schemeClr>
              </a:solidFill>
            </a:endParaRPr>
          </a:p>
        </p:txBody>
      </p:sp>
      <p:pic>
        <p:nvPicPr>
          <p:cNvPr id="7" name="Picture 6"/>
          <p:cNvPicPr>
            <a:picLocks noChangeAspect="1"/>
          </p:cNvPicPr>
          <p:nvPr/>
        </p:nvPicPr>
        <p:blipFill>
          <a:blip r:embed="rId2"/>
          <a:stretch>
            <a:fillRect/>
          </a:stretch>
        </p:blipFill>
        <p:spPr>
          <a:xfrm>
            <a:off x="860490" y="795435"/>
            <a:ext cx="10777893" cy="6062565"/>
          </a:xfrm>
          <a:prstGeom prst="rect">
            <a:avLst/>
          </a:prstGeom>
        </p:spPr>
      </p:pic>
    </p:spTree>
    <p:extLst>
      <p:ext uri="{BB962C8B-B14F-4D97-AF65-F5344CB8AC3E}">
        <p14:creationId xmlns:p14="http://schemas.microsoft.com/office/powerpoint/2010/main" val="16745955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6546"/>
            <a:ext cx="10515600" cy="586597"/>
          </a:xfrm>
        </p:spPr>
        <p:txBody>
          <a:bodyPr>
            <a:normAutofit/>
          </a:bodyPr>
          <a:lstStyle/>
          <a:p>
            <a:r>
              <a:rPr lang="en-US" sz="2400" dirty="0" smtClean="0">
                <a:solidFill>
                  <a:schemeClr val="accent2">
                    <a:lumMod val="75000"/>
                  </a:schemeClr>
                </a:solidFill>
              </a:rPr>
              <a:t>Add following code to html file to load css files</a:t>
            </a:r>
            <a:endParaRPr lang="en-US" sz="2400" dirty="0">
              <a:solidFill>
                <a:schemeClr val="accent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0" y="1200998"/>
            <a:ext cx="6790232" cy="4071322"/>
          </a:xfrm>
          <a:prstGeom prst="rect">
            <a:avLst/>
          </a:prstGeom>
        </p:spPr>
      </p:pic>
      <p:sp>
        <p:nvSpPr>
          <p:cNvPr id="5" name="Rectangle 4"/>
          <p:cNvSpPr/>
          <p:nvPr/>
        </p:nvSpPr>
        <p:spPr>
          <a:xfrm>
            <a:off x="323460" y="773182"/>
            <a:ext cx="5610809" cy="307777"/>
          </a:xfrm>
          <a:prstGeom prst="rect">
            <a:avLst/>
          </a:prstGeom>
        </p:spPr>
        <p:txBody>
          <a:bodyPr wrap="square">
            <a:spAutoFit/>
          </a:bodyPr>
          <a:lstStyle/>
          <a:p>
            <a:r>
              <a:rPr lang="en-US" sz="1400" dirty="0">
                <a:solidFill>
                  <a:srgbClr val="000000"/>
                </a:solidFill>
                <a:latin typeface="verdana" panose="020B0604030504040204" pitchFamily="34" charset="0"/>
              </a:rPr>
              <a:t>&lt;link href=</a:t>
            </a:r>
            <a:r>
              <a:rPr lang="en-US" sz="1400" dirty="0">
                <a:solidFill>
                  <a:srgbClr val="0000FF"/>
                </a:solidFill>
                <a:latin typeface="verdana" panose="020B0604030504040204" pitchFamily="34" charset="0"/>
              </a:rPr>
              <a:t>"{% static 'css/style.css' %}"</a:t>
            </a:r>
            <a:r>
              <a:rPr lang="en-US" sz="1400" dirty="0">
                <a:solidFill>
                  <a:srgbClr val="000000"/>
                </a:solidFill>
                <a:latin typeface="verdana" panose="020B0604030504040204" pitchFamily="34" charset="0"/>
              </a:rPr>
              <a:t> rel=</a:t>
            </a:r>
            <a:r>
              <a:rPr lang="en-US" sz="1400" dirty="0">
                <a:solidFill>
                  <a:srgbClr val="0000FF"/>
                </a:solidFill>
                <a:latin typeface="verdana" panose="020B0604030504040204" pitchFamily="34" charset="0"/>
              </a:rPr>
              <a:t>"stylesheet"</a:t>
            </a:r>
            <a:r>
              <a:rPr lang="en-US" sz="1400" dirty="0">
                <a:solidFill>
                  <a:srgbClr val="000000"/>
                </a:solidFill>
                <a:latin typeface="verdana" panose="020B0604030504040204" pitchFamily="34" charset="0"/>
              </a:rPr>
              <a:t>&gt;</a:t>
            </a:r>
            <a:endParaRPr lang="en-US" sz="1400" dirty="0"/>
          </a:p>
        </p:txBody>
      </p:sp>
      <p:pic>
        <p:nvPicPr>
          <p:cNvPr id="6" name="Picture 5"/>
          <p:cNvPicPr>
            <a:picLocks noChangeAspect="1"/>
          </p:cNvPicPr>
          <p:nvPr/>
        </p:nvPicPr>
        <p:blipFill>
          <a:blip r:embed="rId3"/>
          <a:stretch>
            <a:fillRect/>
          </a:stretch>
        </p:blipFill>
        <p:spPr>
          <a:xfrm>
            <a:off x="5492455" y="2740549"/>
            <a:ext cx="6587577" cy="3705512"/>
          </a:xfrm>
          <a:prstGeom prst="rect">
            <a:avLst/>
          </a:prstGeom>
        </p:spPr>
      </p:pic>
      <p:sp>
        <p:nvSpPr>
          <p:cNvPr id="9" name="Rectangle 8"/>
          <p:cNvSpPr/>
          <p:nvPr/>
        </p:nvSpPr>
        <p:spPr>
          <a:xfrm>
            <a:off x="5492455" y="4422710"/>
            <a:ext cx="1122949" cy="2705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13019" y="3545633"/>
            <a:ext cx="4413544" cy="3079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941976" y="2258008"/>
            <a:ext cx="3573624" cy="369332"/>
          </a:xfrm>
          <a:prstGeom prst="rect">
            <a:avLst/>
          </a:prstGeom>
          <a:noFill/>
        </p:spPr>
        <p:txBody>
          <a:bodyPr wrap="square" rtlCol="0">
            <a:spAutoFit/>
          </a:bodyPr>
          <a:lstStyle/>
          <a:p>
            <a:r>
              <a:rPr lang="en-US" dirty="0" smtClean="0"/>
              <a:t>Output After Applying CSS.</a:t>
            </a:r>
            <a:endParaRPr lang="en-US" dirty="0"/>
          </a:p>
        </p:txBody>
      </p:sp>
    </p:spTree>
    <p:extLst>
      <p:ext uri="{BB962C8B-B14F-4D97-AF65-F5344CB8AC3E}">
        <p14:creationId xmlns:p14="http://schemas.microsoft.com/office/powerpoint/2010/main" val="245154113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27788"/>
          </a:xfrm>
        </p:spPr>
        <p:txBody>
          <a:bodyPr>
            <a:normAutofit/>
          </a:bodyPr>
          <a:lstStyle/>
          <a:p>
            <a:r>
              <a:rPr lang="en-US" sz="2400" dirty="0" smtClean="0">
                <a:solidFill>
                  <a:schemeClr val="accent2">
                    <a:lumMod val="75000"/>
                  </a:schemeClr>
                </a:solidFill>
              </a:rPr>
              <a:t>Steps to create a form using {{ form.as_p }} tag</a:t>
            </a:r>
            <a:endParaRPr lang="en-US" sz="2400" dirty="0">
              <a:solidFill>
                <a:schemeClr val="accent2">
                  <a:lumMod val="75000"/>
                </a:schemeClr>
              </a:solidFill>
            </a:endParaRPr>
          </a:p>
        </p:txBody>
      </p:sp>
      <p:sp>
        <p:nvSpPr>
          <p:cNvPr id="4" name="TextBox 3"/>
          <p:cNvSpPr txBox="1"/>
          <p:nvPr/>
        </p:nvSpPr>
        <p:spPr>
          <a:xfrm>
            <a:off x="1026367" y="1017037"/>
            <a:ext cx="8752115" cy="369332"/>
          </a:xfrm>
          <a:prstGeom prst="rect">
            <a:avLst/>
          </a:prstGeom>
          <a:noFill/>
        </p:spPr>
        <p:txBody>
          <a:bodyPr wrap="square" rtlCol="0">
            <a:spAutoFit/>
          </a:bodyPr>
          <a:lstStyle/>
          <a:p>
            <a:r>
              <a:rPr lang="en-US" dirty="0" smtClean="0"/>
              <a:t>Step 1 : Create a model in model.py file using model fields.</a:t>
            </a:r>
            <a:endParaRPr lang="en-US" dirty="0"/>
          </a:p>
        </p:txBody>
      </p:sp>
      <p:sp>
        <p:nvSpPr>
          <p:cNvPr id="5" name="TextBox 4"/>
          <p:cNvSpPr txBox="1"/>
          <p:nvPr/>
        </p:nvSpPr>
        <p:spPr>
          <a:xfrm>
            <a:off x="1026367" y="4144934"/>
            <a:ext cx="8826759" cy="369332"/>
          </a:xfrm>
          <a:prstGeom prst="rect">
            <a:avLst/>
          </a:prstGeom>
          <a:noFill/>
        </p:spPr>
        <p:txBody>
          <a:bodyPr wrap="square" rtlCol="0">
            <a:spAutoFit/>
          </a:bodyPr>
          <a:lstStyle/>
          <a:p>
            <a:r>
              <a:rPr lang="en-US" dirty="0" smtClean="0"/>
              <a:t>Step 2 : Create a forms.py file to access the model and convert it to Form.</a:t>
            </a:r>
            <a:endParaRPr lang="en-US" dirty="0"/>
          </a:p>
        </p:txBody>
      </p:sp>
      <p:pic>
        <p:nvPicPr>
          <p:cNvPr id="6" name="Picture 5"/>
          <p:cNvPicPr>
            <a:picLocks noChangeAspect="1"/>
          </p:cNvPicPr>
          <p:nvPr/>
        </p:nvPicPr>
        <p:blipFill>
          <a:blip r:embed="rId2"/>
          <a:stretch>
            <a:fillRect/>
          </a:stretch>
        </p:blipFill>
        <p:spPr>
          <a:xfrm>
            <a:off x="3031867" y="1463156"/>
            <a:ext cx="4518260" cy="2604991"/>
          </a:xfrm>
          <a:prstGeom prst="rect">
            <a:avLst/>
          </a:prstGeom>
        </p:spPr>
      </p:pic>
      <p:pic>
        <p:nvPicPr>
          <p:cNvPr id="7" name="Picture 6"/>
          <p:cNvPicPr>
            <a:picLocks noChangeAspect="1"/>
          </p:cNvPicPr>
          <p:nvPr/>
        </p:nvPicPr>
        <p:blipFill>
          <a:blip r:embed="rId3"/>
          <a:stretch>
            <a:fillRect/>
          </a:stretch>
        </p:blipFill>
        <p:spPr>
          <a:xfrm>
            <a:off x="3025936" y="4514266"/>
            <a:ext cx="4752975" cy="2231767"/>
          </a:xfrm>
          <a:prstGeom prst="rect">
            <a:avLst/>
          </a:prstGeom>
        </p:spPr>
      </p:pic>
    </p:spTree>
    <p:extLst>
      <p:ext uri="{BB962C8B-B14F-4D97-AF65-F5344CB8AC3E}">
        <p14:creationId xmlns:p14="http://schemas.microsoft.com/office/powerpoint/2010/main" val="271354065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27788"/>
          </a:xfrm>
        </p:spPr>
        <p:txBody>
          <a:bodyPr>
            <a:normAutofit/>
          </a:bodyPr>
          <a:lstStyle/>
          <a:p>
            <a:r>
              <a:rPr lang="en-US" sz="2400" dirty="0" smtClean="0">
                <a:solidFill>
                  <a:schemeClr val="accent2">
                    <a:lumMod val="75000"/>
                  </a:schemeClr>
                </a:solidFill>
              </a:rPr>
              <a:t>Steps to create a form using {{ form.as_p }} tag</a:t>
            </a:r>
            <a:endParaRPr lang="en-US" sz="2400" dirty="0">
              <a:solidFill>
                <a:schemeClr val="accent2">
                  <a:lumMod val="75000"/>
                </a:schemeClr>
              </a:solidFill>
            </a:endParaRPr>
          </a:p>
        </p:txBody>
      </p:sp>
      <p:sp>
        <p:nvSpPr>
          <p:cNvPr id="4" name="TextBox 3"/>
          <p:cNvSpPr txBox="1"/>
          <p:nvPr/>
        </p:nvSpPr>
        <p:spPr>
          <a:xfrm>
            <a:off x="1026365" y="804576"/>
            <a:ext cx="8752115" cy="369332"/>
          </a:xfrm>
          <a:prstGeom prst="rect">
            <a:avLst/>
          </a:prstGeom>
          <a:noFill/>
        </p:spPr>
        <p:txBody>
          <a:bodyPr wrap="square" rtlCol="0">
            <a:spAutoFit/>
          </a:bodyPr>
          <a:lstStyle/>
          <a:p>
            <a:r>
              <a:rPr lang="en-US" dirty="0" smtClean="0"/>
              <a:t>Step 3 : </a:t>
            </a:r>
            <a:r>
              <a:rPr lang="en-US" dirty="0"/>
              <a:t>Write a view function to load the ModelForm from forms.py.</a:t>
            </a:r>
          </a:p>
        </p:txBody>
      </p:sp>
      <p:pic>
        <p:nvPicPr>
          <p:cNvPr id="8" name="Picture 7"/>
          <p:cNvPicPr>
            <a:picLocks noChangeAspect="1"/>
          </p:cNvPicPr>
          <p:nvPr/>
        </p:nvPicPr>
        <p:blipFill>
          <a:blip r:embed="rId2"/>
          <a:stretch>
            <a:fillRect/>
          </a:stretch>
        </p:blipFill>
        <p:spPr>
          <a:xfrm>
            <a:off x="2247704" y="1389192"/>
            <a:ext cx="6383111" cy="5071371"/>
          </a:xfrm>
          <a:prstGeom prst="rect">
            <a:avLst/>
          </a:prstGeom>
        </p:spPr>
      </p:pic>
      <p:sp>
        <p:nvSpPr>
          <p:cNvPr id="9" name="Rectangle 8"/>
          <p:cNvSpPr/>
          <p:nvPr/>
        </p:nvSpPr>
        <p:spPr>
          <a:xfrm>
            <a:off x="2780522" y="2006082"/>
            <a:ext cx="3657600" cy="3359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86268" y="5508171"/>
            <a:ext cx="5464629" cy="9523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254540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27788"/>
          </a:xfrm>
        </p:spPr>
        <p:txBody>
          <a:bodyPr>
            <a:normAutofit/>
          </a:bodyPr>
          <a:lstStyle/>
          <a:p>
            <a:r>
              <a:rPr lang="en-US" sz="2400" dirty="0" smtClean="0">
                <a:solidFill>
                  <a:schemeClr val="accent2">
                    <a:lumMod val="75000"/>
                  </a:schemeClr>
                </a:solidFill>
              </a:rPr>
              <a:t>Steps to create a form using {{ form.as_p }} tag</a:t>
            </a:r>
            <a:endParaRPr lang="en-US" sz="2400" dirty="0">
              <a:solidFill>
                <a:schemeClr val="accent2">
                  <a:lumMod val="75000"/>
                </a:schemeClr>
              </a:solidFill>
            </a:endParaRPr>
          </a:p>
        </p:txBody>
      </p:sp>
      <p:sp>
        <p:nvSpPr>
          <p:cNvPr id="4" name="TextBox 3"/>
          <p:cNvSpPr txBox="1"/>
          <p:nvPr/>
        </p:nvSpPr>
        <p:spPr>
          <a:xfrm>
            <a:off x="119677" y="789221"/>
            <a:ext cx="8752115" cy="369332"/>
          </a:xfrm>
          <a:prstGeom prst="rect">
            <a:avLst/>
          </a:prstGeom>
          <a:noFill/>
        </p:spPr>
        <p:txBody>
          <a:bodyPr wrap="square" rtlCol="0">
            <a:spAutoFit/>
          </a:bodyPr>
          <a:lstStyle/>
          <a:p>
            <a:r>
              <a:rPr lang="en-US" dirty="0" smtClean="0"/>
              <a:t>Step 4 : Add HTML Url path in ex1/urls.py and create html file and add form tag in HTML</a:t>
            </a:r>
            <a:endParaRPr lang="en-US" dirty="0"/>
          </a:p>
        </p:txBody>
      </p:sp>
      <p:pic>
        <p:nvPicPr>
          <p:cNvPr id="5" name="Picture 4"/>
          <p:cNvPicPr>
            <a:picLocks noChangeAspect="1"/>
          </p:cNvPicPr>
          <p:nvPr/>
        </p:nvPicPr>
        <p:blipFill>
          <a:blip r:embed="rId2"/>
          <a:stretch>
            <a:fillRect/>
          </a:stretch>
        </p:blipFill>
        <p:spPr>
          <a:xfrm>
            <a:off x="412103" y="1958650"/>
            <a:ext cx="4724400" cy="2362200"/>
          </a:xfrm>
          <a:prstGeom prst="rect">
            <a:avLst/>
          </a:prstGeom>
        </p:spPr>
      </p:pic>
      <p:sp>
        <p:nvSpPr>
          <p:cNvPr id="6" name="Rectangle 5"/>
          <p:cNvSpPr/>
          <p:nvPr/>
        </p:nvSpPr>
        <p:spPr>
          <a:xfrm>
            <a:off x="1259633" y="3760237"/>
            <a:ext cx="2715208" cy="2799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96212" y="2529376"/>
            <a:ext cx="2715208" cy="2799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stretch>
            <a:fillRect/>
          </a:stretch>
        </p:blipFill>
        <p:spPr>
          <a:xfrm>
            <a:off x="5349619" y="1429381"/>
            <a:ext cx="6477903" cy="3328696"/>
          </a:xfrm>
          <a:prstGeom prst="rect">
            <a:avLst/>
          </a:prstGeom>
        </p:spPr>
      </p:pic>
      <p:sp>
        <p:nvSpPr>
          <p:cNvPr id="14" name="Rectangle 13"/>
          <p:cNvSpPr/>
          <p:nvPr/>
        </p:nvSpPr>
        <p:spPr>
          <a:xfrm>
            <a:off x="1259633" y="5205701"/>
            <a:ext cx="9171991" cy="1200329"/>
          </a:xfrm>
          <a:prstGeom prst="rect">
            <a:avLst/>
          </a:prstGeom>
        </p:spPr>
        <p:txBody>
          <a:bodyPr wrap="square">
            <a:spAutoFit/>
          </a:bodyPr>
          <a:lstStyle/>
          <a:p>
            <a:r>
              <a:rPr lang="en-US" dirty="0"/>
              <a:t>In any template that uses a POST form, use the csrf_token tag inside the &lt;form&gt; element if the form is for an internal URL, e.g.:</a:t>
            </a:r>
          </a:p>
          <a:p>
            <a:endParaRPr lang="en-US" dirty="0"/>
          </a:p>
          <a:p>
            <a:r>
              <a:rPr lang="en-US" dirty="0"/>
              <a:t>&lt;form method="post"&gt;{% csrf_token %}</a:t>
            </a:r>
          </a:p>
        </p:txBody>
      </p:sp>
      <p:sp>
        <p:nvSpPr>
          <p:cNvPr id="12" name="Rectangle 11"/>
          <p:cNvSpPr/>
          <p:nvPr/>
        </p:nvSpPr>
        <p:spPr>
          <a:xfrm>
            <a:off x="5783910" y="3163077"/>
            <a:ext cx="6043611" cy="10916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Image result for tick mark image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2004" y="3306095"/>
            <a:ext cx="313645" cy="31364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tick mark image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2004" y="3529906"/>
            <a:ext cx="313645" cy="313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03916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27788"/>
          </a:xfrm>
        </p:spPr>
        <p:txBody>
          <a:bodyPr>
            <a:normAutofit/>
          </a:bodyPr>
          <a:lstStyle/>
          <a:p>
            <a:r>
              <a:rPr lang="en-US" sz="2400" dirty="0" smtClean="0">
                <a:solidFill>
                  <a:schemeClr val="accent2">
                    <a:lumMod val="75000"/>
                  </a:schemeClr>
                </a:solidFill>
              </a:rPr>
              <a:t>Steps to create a form using {{ form.as_p }} tag</a:t>
            </a:r>
            <a:endParaRPr lang="en-US" sz="2400" dirty="0">
              <a:solidFill>
                <a:schemeClr val="accent2">
                  <a:lumMod val="75000"/>
                </a:schemeClr>
              </a:solidFill>
            </a:endParaRPr>
          </a:p>
        </p:txBody>
      </p:sp>
      <p:sp>
        <p:nvSpPr>
          <p:cNvPr id="4" name="TextBox 3"/>
          <p:cNvSpPr txBox="1"/>
          <p:nvPr/>
        </p:nvSpPr>
        <p:spPr>
          <a:xfrm>
            <a:off x="119677" y="789221"/>
            <a:ext cx="8752115" cy="369332"/>
          </a:xfrm>
          <a:prstGeom prst="rect">
            <a:avLst/>
          </a:prstGeom>
          <a:noFill/>
        </p:spPr>
        <p:txBody>
          <a:bodyPr wrap="square" rtlCol="0">
            <a:spAutoFit/>
          </a:bodyPr>
          <a:lstStyle/>
          <a:p>
            <a:r>
              <a:rPr lang="en-US" dirty="0" smtClean="0"/>
              <a:t>Step 4 : Add Following Code in views.py and copy add.html to templates folder</a:t>
            </a:r>
            <a:endParaRPr lang="en-US" dirty="0"/>
          </a:p>
        </p:txBody>
      </p:sp>
      <p:pic>
        <p:nvPicPr>
          <p:cNvPr id="3" name="Picture 2"/>
          <p:cNvPicPr>
            <a:picLocks noChangeAspect="1"/>
          </p:cNvPicPr>
          <p:nvPr/>
        </p:nvPicPr>
        <p:blipFill>
          <a:blip r:embed="rId2"/>
          <a:stretch>
            <a:fillRect/>
          </a:stretch>
        </p:blipFill>
        <p:spPr>
          <a:xfrm>
            <a:off x="314286" y="1655250"/>
            <a:ext cx="5789304" cy="3944361"/>
          </a:xfrm>
          <a:prstGeom prst="rect">
            <a:avLst/>
          </a:prstGeom>
        </p:spPr>
      </p:pic>
      <p:pic>
        <p:nvPicPr>
          <p:cNvPr id="5" name="Picture 4"/>
          <p:cNvPicPr>
            <a:picLocks noChangeAspect="1"/>
          </p:cNvPicPr>
          <p:nvPr/>
        </p:nvPicPr>
        <p:blipFill>
          <a:blip r:embed="rId3"/>
          <a:stretch>
            <a:fillRect/>
          </a:stretch>
        </p:blipFill>
        <p:spPr>
          <a:xfrm>
            <a:off x="6316843" y="1820713"/>
            <a:ext cx="5641791" cy="3691813"/>
          </a:xfrm>
          <a:prstGeom prst="rect">
            <a:avLst/>
          </a:prstGeom>
        </p:spPr>
      </p:pic>
    </p:spTree>
    <p:extLst>
      <p:ext uri="{BB962C8B-B14F-4D97-AF65-F5344CB8AC3E}">
        <p14:creationId xmlns:p14="http://schemas.microsoft.com/office/powerpoint/2010/main" val="369496500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99796"/>
          </a:xfrm>
        </p:spPr>
        <p:txBody>
          <a:bodyPr>
            <a:normAutofit/>
          </a:bodyPr>
          <a:lstStyle/>
          <a:p>
            <a:r>
              <a:rPr lang="en-US" sz="3600" dirty="0" smtClean="0">
                <a:solidFill>
                  <a:schemeClr val="accent2">
                    <a:lumMod val="75000"/>
                  </a:schemeClr>
                </a:solidFill>
              </a:rPr>
              <a:t>If and For loop Tags</a:t>
            </a:r>
            <a:endParaRPr lang="en-US" sz="3600" dirty="0">
              <a:solidFill>
                <a:schemeClr val="accent2">
                  <a:lumMod val="75000"/>
                </a:schemeClr>
              </a:solidFill>
            </a:endParaRPr>
          </a:p>
        </p:txBody>
      </p:sp>
      <p:pic>
        <p:nvPicPr>
          <p:cNvPr id="4" name="Picture 3"/>
          <p:cNvPicPr>
            <a:picLocks noChangeAspect="1"/>
          </p:cNvPicPr>
          <p:nvPr/>
        </p:nvPicPr>
        <p:blipFill>
          <a:blip r:embed="rId2"/>
          <a:stretch>
            <a:fillRect/>
          </a:stretch>
        </p:blipFill>
        <p:spPr>
          <a:xfrm>
            <a:off x="2045542" y="874744"/>
            <a:ext cx="7135780" cy="5775587"/>
          </a:xfrm>
          <a:prstGeom prst="rect">
            <a:avLst/>
          </a:prstGeom>
        </p:spPr>
      </p:pic>
      <p:sp>
        <p:nvSpPr>
          <p:cNvPr id="6" name="Rectangle 5"/>
          <p:cNvSpPr/>
          <p:nvPr/>
        </p:nvSpPr>
        <p:spPr>
          <a:xfrm>
            <a:off x="2108718" y="2155371"/>
            <a:ext cx="3526972" cy="6904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045542" y="4304522"/>
            <a:ext cx="3526972" cy="6904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045542" y="5274906"/>
            <a:ext cx="3526972" cy="2581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045542" y="874744"/>
            <a:ext cx="3526972" cy="5435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086460" y="5779534"/>
            <a:ext cx="3526972" cy="2946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043213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7743"/>
            <a:ext cx="10515600" cy="749572"/>
          </a:xfrm>
        </p:spPr>
        <p:txBody>
          <a:bodyPr>
            <a:normAutofit/>
          </a:bodyPr>
          <a:lstStyle/>
          <a:p>
            <a:r>
              <a:rPr lang="en-US" sz="3600" dirty="0" smtClean="0">
                <a:solidFill>
                  <a:schemeClr val="accent2">
                    <a:lumMod val="75000"/>
                  </a:schemeClr>
                </a:solidFill>
              </a:rPr>
              <a:t>Filters Usage in Templates</a:t>
            </a:r>
            <a:endParaRPr lang="en-US" sz="3600" dirty="0">
              <a:solidFill>
                <a:schemeClr val="accent2">
                  <a:lumMod val="75000"/>
                </a:schemeClr>
              </a:solidFill>
            </a:endParaRPr>
          </a:p>
        </p:txBody>
      </p:sp>
      <p:pic>
        <p:nvPicPr>
          <p:cNvPr id="4" name="Picture 3"/>
          <p:cNvPicPr>
            <a:picLocks noChangeAspect="1"/>
          </p:cNvPicPr>
          <p:nvPr/>
        </p:nvPicPr>
        <p:blipFill>
          <a:blip r:embed="rId2"/>
          <a:stretch>
            <a:fillRect/>
          </a:stretch>
        </p:blipFill>
        <p:spPr>
          <a:xfrm>
            <a:off x="1619794" y="2851732"/>
            <a:ext cx="9457506" cy="3976875"/>
          </a:xfrm>
          <a:prstGeom prst="rect">
            <a:avLst/>
          </a:prstGeom>
        </p:spPr>
      </p:pic>
      <p:sp>
        <p:nvSpPr>
          <p:cNvPr id="5" name="Rectangle 4"/>
          <p:cNvSpPr/>
          <p:nvPr/>
        </p:nvSpPr>
        <p:spPr>
          <a:xfrm>
            <a:off x="3777343" y="4162698"/>
            <a:ext cx="2960914" cy="3744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420023" y="4158344"/>
            <a:ext cx="2734171" cy="3788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354285" y="4874077"/>
            <a:ext cx="2691269" cy="361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44730" y="827315"/>
            <a:ext cx="10206445" cy="1200329"/>
          </a:xfrm>
          <a:prstGeom prst="rect">
            <a:avLst/>
          </a:prstGeom>
        </p:spPr>
        <p:txBody>
          <a:bodyPr wrap="square">
            <a:spAutoFit/>
          </a:bodyPr>
          <a:lstStyle/>
          <a:p>
            <a:r>
              <a:rPr lang="en-US" dirty="0">
                <a:solidFill>
                  <a:srgbClr val="0C3C26"/>
                </a:solidFill>
                <a:latin typeface="Roboto"/>
              </a:rPr>
              <a:t>Filters the contents of the block through one or more filters. Multiple filters can be specified with pipes and filters can have arguments, just as in variable syntax</a:t>
            </a:r>
            <a:r>
              <a:rPr lang="en-US" dirty="0" smtClean="0">
                <a:solidFill>
                  <a:srgbClr val="0C3C26"/>
                </a:solidFill>
                <a:latin typeface="Roboto"/>
              </a:rPr>
              <a:t>.</a:t>
            </a:r>
          </a:p>
          <a:p>
            <a:endParaRPr lang="en-US" dirty="0">
              <a:solidFill>
                <a:srgbClr val="0C3C26"/>
              </a:solidFill>
              <a:latin typeface="Roboto"/>
            </a:endParaRPr>
          </a:p>
          <a:p>
            <a:endParaRPr lang="en-US" dirty="0"/>
          </a:p>
        </p:txBody>
      </p:sp>
      <p:sp>
        <p:nvSpPr>
          <p:cNvPr id="12" name="Rectangle 11"/>
          <p:cNvSpPr/>
          <p:nvPr/>
        </p:nvSpPr>
        <p:spPr>
          <a:xfrm>
            <a:off x="3213462" y="1704478"/>
            <a:ext cx="6096000" cy="646331"/>
          </a:xfrm>
          <a:prstGeom prst="rect">
            <a:avLst/>
          </a:prstGeom>
        </p:spPr>
        <p:txBody>
          <a:bodyPr>
            <a:spAutoFit/>
          </a:bodyPr>
          <a:lstStyle/>
          <a:p>
            <a:r>
              <a:rPr lang="en-US" b="1" dirty="0"/>
              <a:t>Syntax</a:t>
            </a:r>
          </a:p>
          <a:p>
            <a:r>
              <a:rPr lang="en-US" dirty="0"/>
              <a:t>{{ variable_name | filter_name }}</a:t>
            </a:r>
          </a:p>
        </p:txBody>
      </p:sp>
    </p:spTree>
    <p:extLst>
      <p:ext uri="{BB962C8B-B14F-4D97-AF65-F5344CB8AC3E}">
        <p14:creationId xmlns:p14="http://schemas.microsoft.com/office/powerpoint/2010/main" val="10926797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53143"/>
          </a:xfrm>
        </p:spPr>
        <p:txBody>
          <a:bodyPr>
            <a:normAutofit/>
          </a:bodyPr>
          <a:lstStyle/>
          <a:p>
            <a:r>
              <a:rPr lang="en-US" sz="3200" dirty="0" smtClean="0">
                <a:solidFill>
                  <a:schemeClr val="accent2">
                    <a:lumMod val="75000"/>
                  </a:schemeClr>
                </a:solidFill>
              </a:rPr>
              <a:t>Major Filters Used</a:t>
            </a:r>
            <a:endParaRPr lang="en-US" sz="3200" dirty="0">
              <a:solidFill>
                <a:schemeClr val="accent2">
                  <a:lumMod val="75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990199832"/>
              </p:ext>
            </p:extLst>
          </p:nvPr>
        </p:nvGraphicFramePr>
        <p:xfrm>
          <a:off x="1282337" y="1722370"/>
          <a:ext cx="10515600" cy="3634740"/>
        </p:xfrm>
        <a:graphic>
          <a:graphicData uri="http://schemas.openxmlformats.org/drawingml/2006/table">
            <a:tbl>
              <a:tblPr/>
              <a:tblGrid>
                <a:gridCol w="3505200">
                  <a:extLst>
                    <a:ext uri="{9D8B030D-6E8A-4147-A177-3AD203B41FA5}">
                      <a16:colId xmlns:a16="http://schemas.microsoft.com/office/drawing/2014/main" val="3337214039"/>
                    </a:ext>
                  </a:extLst>
                </a:gridCol>
                <a:gridCol w="3505200">
                  <a:extLst>
                    <a:ext uri="{9D8B030D-6E8A-4147-A177-3AD203B41FA5}">
                      <a16:colId xmlns:a16="http://schemas.microsoft.com/office/drawing/2014/main" val="2873744608"/>
                    </a:ext>
                  </a:extLst>
                </a:gridCol>
                <a:gridCol w="3505200">
                  <a:extLst>
                    <a:ext uri="{9D8B030D-6E8A-4147-A177-3AD203B41FA5}">
                      <a16:colId xmlns:a16="http://schemas.microsoft.com/office/drawing/2014/main" val="89361669"/>
                    </a:ext>
                  </a:extLst>
                </a:gridCol>
              </a:tblGrid>
              <a:tr h="0">
                <a:tc>
                  <a:txBody>
                    <a:bodyPr/>
                    <a:lstStyle/>
                    <a:p>
                      <a:pPr algn="l" fontAlgn="base"/>
                      <a:r>
                        <a:rPr lang="en-US" sz="1250" b="0" u="sng">
                          <a:effectLst/>
                          <a:hlinkClick r:id="rId2"/>
                        </a:rPr>
                        <a:t>add</a:t>
                      </a:r>
                      <a:endParaRPr lang="en-US" sz="1250" b="0">
                        <a:effectLst/>
                      </a:endParaRPr>
                    </a:p>
                  </a:txBody>
                  <a:tcPr marL="76200" marR="76200" marT="106680" marB="106680" anchor="ctr">
                    <a:lnL>
                      <a:noFill/>
                    </a:lnL>
                    <a:lnR>
                      <a:noFill/>
                    </a:lnR>
                    <a:lnT>
                      <a:noFill/>
                    </a:lnT>
                    <a:lnB>
                      <a:noFill/>
                    </a:lnB>
                    <a:solidFill>
                      <a:srgbClr val="FFFFFF"/>
                    </a:solidFill>
                  </a:tcPr>
                </a:tc>
                <a:tc>
                  <a:txBody>
                    <a:bodyPr/>
                    <a:lstStyle/>
                    <a:p>
                      <a:pPr algn="l" fontAlgn="base"/>
                      <a:r>
                        <a:rPr lang="en-US" sz="1250" b="0" u="sng" dirty="0">
                          <a:effectLst/>
                          <a:hlinkClick r:id="rId3"/>
                        </a:rPr>
                        <a:t>addslashes</a:t>
                      </a:r>
                      <a:endParaRPr lang="en-US" sz="1250" b="0" dirty="0">
                        <a:effectLst/>
                      </a:endParaRPr>
                    </a:p>
                  </a:txBody>
                  <a:tcPr marL="76200" marR="76200" marT="106680" marB="106680" anchor="ctr">
                    <a:lnL>
                      <a:noFill/>
                    </a:lnL>
                    <a:lnR>
                      <a:noFill/>
                    </a:lnR>
                    <a:lnT>
                      <a:noFill/>
                    </a:lnT>
                    <a:lnB>
                      <a:noFill/>
                    </a:lnB>
                    <a:solidFill>
                      <a:srgbClr val="FFFFFF"/>
                    </a:solidFill>
                  </a:tcPr>
                </a:tc>
                <a:tc>
                  <a:txBody>
                    <a:bodyPr/>
                    <a:lstStyle/>
                    <a:p>
                      <a:pPr algn="l" fontAlgn="base"/>
                      <a:r>
                        <a:rPr lang="en-US" sz="1250" b="0" u="sng">
                          <a:effectLst/>
                          <a:hlinkClick r:id="rId4"/>
                        </a:rPr>
                        <a:t>capfirst</a:t>
                      </a:r>
                      <a:endParaRPr lang="en-US" sz="1250" b="0">
                        <a:effectLst/>
                      </a:endParaRPr>
                    </a:p>
                  </a:txBody>
                  <a:tcPr marL="76200" marR="76200" marT="106680" marB="106680" anchor="ctr">
                    <a:lnL>
                      <a:noFill/>
                    </a:lnL>
                    <a:lnR>
                      <a:noFill/>
                    </a:lnR>
                    <a:lnT>
                      <a:noFill/>
                    </a:lnT>
                    <a:lnB>
                      <a:noFill/>
                    </a:lnB>
                    <a:solidFill>
                      <a:srgbClr val="FFFFFF"/>
                    </a:solidFill>
                  </a:tcPr>
                </a:tc>
                <a:extLst>
                  <a:ext uri="{0D108BD9-81ED-4DB2-BD59-A6C34878D82A}">
                    <a16:rowId xmlns:a16="http://schemas.microsoft.com/office/drawing/2014/main" val="220031889"/>
                  </a:ext>
                </a:extLst>
              </a:tr>
              <a:tr h="0">
                <a:tc>
                  <a:txBody>
                    <a:bodyPr/>
                    <a:lstStyle/>
                    <a:p>
                      <a:pPr algn="l" fontAlgn="base"/>
                      <a:r>
                        <a:rPr lang="en-US" sz="1250" b="0" u="sng">
                          <a:effectLst/>
                          <a:hlinkClick r:id="rId5"/>
                        </a:rPr>
                        <a:t>center</a:t>
                      </a:r>
                      <a:endParaRPr lang="en-US" sz="1250" b="0">
                        <a:effectLst/>
                      </a:endParaRPr>
                    </a:p>
                  </a:txBody>
                  <a:tcPr marL="76200" marR="76200" marT="106680" marB="106680" anchor="ctr">
                    <a:lnL>
                      <a:noFill/>
                    </a:lnL>
                    <a:lnR>
                      <a:noFill/>
                    </a:lnR>
                    <a:lnT>
                      <a:noFill/>
                    </a:lnT>
                    <a:lnB>
                      <a:noFill/>
                    </a:lnB>
                    <a:solidFill>
                      <a:srgbClr val="FFFFFF"/>
                    </a:solidFill>
                  </a:tcPr>
                </a:tc>
                <a:tc>
                  <a:txBody>
                    <a:bodyPr/>
                    <a:lstStyle/>
                    <a:p>
                      <a:pPr algn="l" fontAlgn="base"/>
                      <a:r>
                        <a:rPr lang="en-US" sz="1250" b="0" u="sng">
                          <a:effectLst/>
                          <a:hlinkClick r:id="rId6"/>
                        </a:rPr>
                        <a:t>cut</a:t>
                      </a:r>
                      <a:endParaRPr lang="en-US" sz="1250" b="0">
                        <a:effectLst/>
                      </a:endParaRPr>
                    </a:p>
                  </a:txBody>
                  <a:tcPr marL="76200" marR="76200" marT="106680" marB="106680" anchor="ctr">
                    <a:lnL>
                      <a:noFill/>
                    </a:lnL>
                    <a:lnR>
                      <a:noFill/>
                    </a:lnR>
                    <a:lnT>
                      <a:noFill/>
                    </a:lnT>
                    <a:lnB>
                      <a:noFill/>
                    </a:lnB>
                    <a:solidFill>
                      <a:srgbClr val="FFFFFF"/>
                    </a:solidFill>
                  </a:tcPr>
                </a:tc>
                <a:tc>
                  <a:txBody>
                    <a:bodyPr/>
                    <a:lstStyle/>
                    <a:p>
                      <a:pPr algn="l" fontAlgn="base"/>
                      <a:r>
                        <a:rPr lang="en-US" sz="1250" b="0" u="sng">
                          <a:effectLst/>
                          <a:hlinkClick r:id="rId7"/>
                        </a:rPr>
                        <a:t>date</a:t>
                      </a:r>
                      <a:endParaRPr lang="en-US" sz="1250" b="0">
                        <a:effectLst/>
                      </a:endParaRPr>
                    </a:p>
                  </a:txBody>
                  <a:tcPr marL="76200" marR="76200" marT="106680" marB="106680" anchor="ctr">
                    <a:lnL>
                      <a:noFill/>
                    </a:lnL>
                    <a:lnR>
                      <a:noFill/>
                    </a:lnR>
                    <a:lnT>
                      <a:noFill/>
                    </a:lnT>
                    <a:lnB>
                      <a:noFill/>
                    </a:lnB>
                    <a:solidFill>
                      <a:srgbClr val="FFFFFF"/>
                    </a:solidFill>
                  </a:tcPr>
                </a:tc>
                <a:extLst>
                  <a:ext uri="{0D108BD9-81ED-4DB2-BD59-A6C34878D82A}">
                    <a16:rowId xmlns:a16="http://schemas.microsoft.com/office/drawing/2014/main" val="3597530649"/>
                  </a:ext>
                </a:extLst>
              </a:tr>
              <a:tr h="0">
                <a:tc>
                  <a:txBody>
                    <a:bodyPr/>
                    <a:lstStyle/>
                    <a:p>
                      <a:pPr algn="l" fontAlgn="base"/>
                      <a:r>
                        <a:rPr lang="en-US" sz="1250" b="0" u="sng">
                          <a:effectLst/>
                          <a:hlinkClick r:id="rId8"/>
                        </a:rPr>
                        <a:t>default</a:t>
                      </a:r>
                      <a:endParaRPr lang="en-US" sz="1250" b="0">
                        <a:effectLst/>
                      </a:endParaRPr>
                    </a:p>
                  </a:txBody>
                  <a:tcPr marL="76200" marR="76200" marT="106680" marB="106680" anchor="ctr">
                    <a:lnL>
                      <a:noFill/>
                    </a:lnL>
                    <a:lnR>
                      <a:noFill/>
                    </a:lnR>
                    <a:lnT>
                      <a:noFill/>
                    </a:lnT>
                    <a:lnB>
                      <a:noFill/>
                    </a:lnB>
                    <a:solidFill>
                      <a:srgbClr val="FFFFFF"/>
                    </a:solidFill>
                  </a:tcPr>
                </a:tc>
                <a:tc>
                  <a:txBody>
                    <a:bodyPr/>
                    <a:lstStyle/>
                    <a:p>
                      <a:pPr algn="l" fontAlgn="base"/>
                      <a:r>
                        <a:rPr lang="en-US" sz="1250" b="0" u="sng">
                          <a:effectLst/>
                          <a:hlinkClick r:id="rId9"/>
                        </a:rPr>
                        <a:t>dictsort</a:t>
                      </a:r>
                      <a:endParaRPr lang="en-US" sz="1250" b="0">
                        <a:effectLst/>
                      </a:endParaRPr>
                    </a:p>
                  </a:txBody>
                  <a:tcPr marL="76200" marR="76200" marT="106680" marB="106680" anchor="ctr">
                    <a:lnL>
                      <a:noFill/>
                    </a:lnL>
                    <a:lnR>
                      <a:noFill/>
                    </a:lnR>
                    <a:lnT>
                      <a:noFill/>
                    </a:lnT>
                    <a:lnB>
                      <a:noFill/>
                    </a:lnB>
                    <a:solidFill>
                      <a:srgbClr val="FFFFFF"/>
                    </a:solidFill>
                  </a:tcPr>
                </a:tc>
                <a:tc>
                  <a:txBody>
                    <a:bodyPr/>
                    <a:lstStyle/>
                    <a:p>
                      <a:pPr algn="l" fontAlgn="base"/>
                      <a:r>
                        <a:rPr lang="en-US" sz="1250" b="0" u="sng">
                          <a:effectLst/>
                          <a:hlinkClick r:id="rId10"/>
                        </a:rPr>
                        <a:t>divisibleby</a:t>
                      </a:r>
                      <a:endParaRPr lang="en-US" sz="1250" b="0">
                        <a:effectLst/>
                      </a:endParaRPr>
                    </a:p>
                  </a:txBody>
                  <a:tcPr marL="76200" marR="76200" marT="106680" marB="106680" anchor="ctr">
                    <a:lnL>
                      <a:noFill/>
                    </a:lnL>
                    <a:lnR>
                      <a:noFill/>
                    </a:lnR>
                    <a:lnT>
                      <a:noFill/>
                    </a:lnT>
                    <a:lnB>
                      <a:noFill/>
                    </a:lnB>
                    <a:solidFill>
                      <a:srgbClr val="FFFFFF"/>
                    </a:solidFill>
                  </a:tcPr>
                </a:tc>
                <a:extLst>
                  <a:ext uri="{0D108BD9-81ED-4DB2-BD59-A6C34878D82A}">
                    <a16:rowId xmlns:a16="http://schemas.microsoft.com/office/drawing/2014/main" val="2994738386"/>
                  </a:ext>
                </a:extLst>
              </a:tr>
              <a:tr h="0">
                <a:tc>
                  <a:txBody>
                    <a:bodyPr/>
                    <a:lstStyle/>
                    <a:p>
                      <a:pPr algn="l" fontAlgn="base"/>
                      <a:r>
                        <a:rPr lang="en-US" sz="1250" b="0" u="sng">
                          <a:effectLst/>
                          <a:hlinkClick r:id="rId11"/>
                        </a:rPr>
                        <a:t>escape</a:t>
                      </a:r>
                      <a:endParaRPr lang="en-US" sz="1250" b="0">
                        <a:effectLst/>
                      </a:endParaRPr>
                    </a:p>
                  </a:txBody>
                  <a:tcPr marL="76200" marR="76200" marT="106680" marB="106680" anchor="ctr">
                    <a:lnL>
                      <a:noFill/>
                    </a:lnL>
                    <a:lnR>
                      <a:noFill/>
                    </a:lnR>
                    <a:lnT>
                      <a:noFill/>
                    </a:lnT>
                    <a:lnB>
                      <a:noFill/>
                    </a:lnB>
                    <a:solidFill>
                      <a:srgbClr val="FFFFFF"/>
                    </a:solidFill>
                  </a:tcPr>
                </a:tc>
                <a:tc>
                  <a:txBody>
                    <a:bodyPr/>
                    <a:lstStyle/>
                    <a:p>
                      <a:pPr algn="l" fontAlgn="base"/>
                      <a:r>
                        <a:rPr lang="en-US" sz="1250" b="0" u="sng">
                          <a:effectLst/>
                          <a:hlinkClick r:id="rId12"/>
                        </a:rPr>
                        <a:t>filesizeformat</a:t>
                      </a:r>
                      <a:endParaRPr lang="en-US" sz="1250" b="0">
                        <a:effectLst/>
                      </a:endParaRPr>
                    </a:p>
                  </a:txBody>
                  <a:tcPr marL="76200" marR="76200" marT="106680" marB="106680" anchor="ctr">
                    <a:lnL>
                      <a:noFill/>
                    </a:lnL>
                    <a:lnR>
                      <a:noFill/>
                    </a:lnR>
                    <a:lnT>
                      <a:noFill/>
                    </a:lnT>
                    <a:lnB>
                      <a:noFill/>
                    </a:lnB>
                    <a:solidFill>
                      <a:srgbClr val="FFFFFF"/>
                    </a:solidFill>
                  </a:tcPr>
                </a:tc>
                <a:tc>
                  <a:txBody>
                    <a:bodyPr/>
                    <a:lstStyle/>
                    <a:p>
                      <a:pPr algn="l" fontAlgn="base"/>
                      <a:r>
                        <a:rPr lang="en-US" sz="1250" b="0" u="sng">
                          <a:effectLst/>
                          <a:hlinkClick r:id="rId13"/>
                        </a:rPr>
                        <a:t>first</a:t>
                      </a:r>
                      <a:endParaRPr lang="en-US" sz="1250" b="0">
                        <a:effectLst/>
                      </a:endParaRPr>
                    </a:p>
                  </a:txBody>
                  <a:tcPr marL="76200" marR="76200" marT="106680" marB="106680" anchor="ctr">
                    <a:lnL>
                      <a:noFill/>
                    </a:lnL>
                    <a:lnR>
                      <a:noFill/>
                    </a:lnR>
                    <a:lnT>
                      <a:noFill/>
                    </a:lnT>
                    <a:lnB>
                      <a:noFill/>
                    </a:lnB>
                    <a:solidFill>
                      <a:srgbClr val="FFFFFF"/>
                    </a:solidFill>
                  </a:tcPr>
                </a:tc>
                <a:extLst>
                  <a:ext uri="{0D108BD9-81ED-4DB2-BD59-A6C34878D82A}">
                    <a16:rowId xmlns:a16="http://schemas.microsoft.com/office/drawing/2014/main" val="4081764103"/>
                  </a:ext>
                </a:extLst>
              </a:tr>
              <a:tr h="0">
                <a:tc>
                  <a:txBody>
                    <a:bodyPr/>
                    <a:lstStyle/>
                    <a:p>
                      <a:pPr algn="l" fontAlgn="base"/>
                      <a:r>
                        <a:rPr lang="en-US" sz="1250" b="0" u="sng">
                          <a:effectLst/>
                          <a:hlinkClick r:id="rId14"/>
                        </a:rPr>
                        <a:t>join</a:t>
                      </a:r>
                      <a:endParaRPr lang="en-US" sz="1250" b="0">
                        <a:effectLst/>
                      </a:endParaRPr>
                    </a:p>
                  </a:txBody>
                  <a:tcPr marL="76200" marR="76200" marT="106680" marB="106680" anchor="ctr">
                    <a:lnL>
                      <a:noFill/>
                    </a:lnL>
                    <a:lnR>
                      <a:noFill/>
                    </a:lnR>
                    <a:lnT>
                      <a:noFill/>
                    </a:lnT>
                    <a:lnB>
                      <a:noFill/>
                    </a:lnB>
                    <a:solidFill>
                      <a:srgbClr val="FFFFFF"/>
                    </a:solidFill>
                  </a:tcPr>
                </a:tc>
                <a:tc>
                  <a:txBody>
                    <a:bodyPr/>
                    <a:lstStyle/>
                    <a:p>
                      <a:pPr algn="l" fontAlgn="base"/>
                      <a:r>
                        <a:rPr lang="en-US" sz="1250" b="0" u="sng">
                          <a:effectLst/>
                          <a:hlinkClick r:id="rId15"/>
                        </a:rPr>
                        <a:t>last</a:t>
                      </a:r>
                      <a:endParaRPr lang="en-US" sz="1250" b="0">
                        <a:effectLst/>
                      </a:endParaRPr>
                    </a:p>
                  </a:txBody>
                  <a:tcPr marL="76200" marR="76200" marT="106680" marB="106680" anchor="ctr">
                    <a:lnL>
                      <a:noFill/>
                    </a:lnL>
                    <a:lnR>
                      <a:noFill/>
                    </a:lnR>
                    <a:lnT>
                      <a:noFill/>
                    </a:lnT>
                    <a:lnB>
                      <a:noFill/>
                    </a:lnB>
                    <a:solidFill>
                      <a:srgbClr val="FFFFFF"/>
                    </a:solidFill>
                  </a:tcPr>
                </a:tc>
                <a:tc>
                  <a:txBody>
                    <a:bodyPr/>
                    <a:lstStyle/>
                    <a:p>
                      <a:pPr algn="l" fontAlgn="base"/>
                      <a:r>
                        <a:rPr lang="en-US" sz="1250" b="0" u="sng">
                          <a:effectLst/>
                          <a:hlinkClick r:id="rId16"/>
                        </a:rPr>
                        <a:t>length</a:t>
                      </a:r>
                      <a:endParaRPr lang="en-US" sz="1250" b="0">
                        <a:effectLst/>
                      </a:endParaRPr>
                    </a:p>
                  </a:txBody>
                  <a:tcPr marL="76200" marR="76200" marT="106680" marB="106680" anchor="ctr">
                    <a:lnL>
                      <a:noFill/>
                    </a:lnL>
                    <a:lnR>
                      <a:noFill/>
                    </a:lnR>
                    <a:lnT>
                      <a:noFill/>
                    </a:lnT>
                    <a:lnB>
                      <a:noFill/>
                    </a:lnB>
                    <a:solidFill>
                      <a:srgbClr val="FFFFFF"/>
                    </a:solidFill>
                  </a:tcPr>
                </a:tc>
                <a:extLst>
                  <a:ext uri="{0D108BD9-81ED-4DB2-BD59-A6C34878D82A}">
                    <a16:rowId xmlns:a16="http://schemas.microsoft.com/office/drawing/2014/main" val="627599068"/>
                  </a:ext>
                </a:extLst>
              </a:tr>
              <a:tr h="0">
                <a:tc>
                  <a:txBody>
                    <a:bodyPr/>
                    <a:lstStyle/>
                    <a:p>
                      <a:pPr algn="l" fontAlgn="base"/>
                      <a:r>
                        <a:rPr lang="en-US" sz="1250" b="0" u="sng">
                          <a:effectLst/>
                          <a:hlinkClick r:id="rId17"/>
                        </a:rPr>
                        <a:t>linenumbers</a:t>
                      </a:r>
                      <a:endParaRPr lang="en-US" sz="1250" b="0">
                        <a:effectLst/>
                      </a:endParaRPr>
                    </a:p>
                  </a:txBody>
                  <a:tcPr marL="76200" marR="76200" marT="106680" marB="106680" anchor="ctr">
                    <a:lnL>
                      <a:noFill/>
                    </a:lnL>
                    <a:lnR>
                      <a:noFill/>
                    </a:lnR>
                    <a:lnT>
                      <a:noFill/>
                    </a:lnT>
                    <a:lnB>
                      <a:noFill/>
                    </a:lnB>
                    <a:solidFill>
                      <a:srgbClr val="FFFFFF"/>
                    </a:solidFill>
                  </a:tcPr>
                </a:tc>
                <a:tc>
                  <a:txBody>
                    <a:bodyPr/>
                    <a:lstStyle/>
                    <a:p>
                      <a:pPr algn="l" fontAlgn="base"/>
                      <a:r>
                        <a:rPr lang="en-US" sz="1250" b="0" u="sng">
                          <a:effectLst/>
                          <a:hlinkClick r:id="rId18"/>
                        </a:rPr>
                        <a:t>lower</a:t>
                      </a:r>
                      <a:endParaRPr lang="en-US" sz="1250" b="0">
                        <a:effectLst/>
                      </a:endParaRPr>
                    </a:p>
                  </a:txBody>
                  <a:tcPr marL="76200" marR="76200" marT="106680" marB="106680" anchor="ctr">
                    <a:lnL>
                      <a:noFill/>
                    </a:lnL>
                    <a:lnR>
                      <a:noFill/>
                    </a:lnR>
                    <a:lnT>
                      <a:noFill/>
                    </a:lnT>
                    <a:lnB>
                      <a:noFill/>
                    </a:lnB>
                    <a:solidFill>
                      <a:srgbClr val="FFFFFF"/>
                    </a:solidFill>
                  </a:tcPr>
                </a:tc>
                <a:tc>
                  <a:txBody>
                    <a:bodyPr/>
                    <a:lstStyle/>
                    <a:p>
                      <a:pPr algn="l" fontAlgn="base"/>
                      <a:r>
                        <a:rPr lang="en-US" sz="1250" b="0" u="sng">
                          <a:effectLst/>
                          <a:hlinkClick r:id="rId19"/>
                        </a:rPr>
                        <a:t>make_list</a:t>
                      </a:r>
                      <a:endParaRPr lang="en-US" sz="1250" b="0">
                        <a:effectLst/>
                      </a:endParaRPr>
                    </a:p>
                  </a:txBody>
                  <a:tcPr marL="76200" marR="76200" marT="106680" marB="106680" anchor="ctr">
                    <a:lnL>
                      <a:noFill/>
                    </a:lnL>
                    <a:lnR>
                      <a:noFill/>
                    </a:lnR>
                    <a:lnT>
                      <a:noFill/>
                    </a:lnT>
                    <a:lnB>
                      <a:noFill/>
                    </a:lnB>
                    <a:solidFill>
                      <a:srgbClr val="FFFFFF"/>
                    </a:solidFill>
                  </a:tcPr>
                </a:tc>
                <a:extLst>
                  <a:ext uri="{0D108BD9-81ED-4DB2-BD59-A6C34878D82A}">
                    <a16:rowId xmlns:a16="http://schemas.microsoft.com/office/drawing/2014/main" val="558295415"/>
                  </a:ext>
                </a:extLst>
              </a:tr>
              <a:tr h="0">
                <a:tc>
                  <a:txBody>
                    <a:bodyPr/>
                    <a:lstStyle/>
                    <a:p>
                      <a:pPr algn="l" fontAlgn="base"/>
                      <a:r>
                        <a:rPr lang="en-US" sz="1250" b="0" u="sng">
                          <a:effectLst/>
                          <a:hlinkClick r:id="rId20"/>
                        </a:rPr>
                        <a:t>random</a:t>
                      </a:r>
                      <a:endParaRPr lang="en-US" sz="1250" b="0">
                        <a:effectLst/>
                      </a:endParaRPr>
                    </a:p>
                  </a:txBody>
                  <a:tcPr marL="76200" marR="76200" marT="106680" marB="106680" anchor="ctr">
                    <a:lnL>
                      <a:noFill/>
                    </a:lnL>
                    <a:lnR>
                      <a:noFill/>
                    </a:lnR>
                    <a:lnT>
                      <a:noFill/>
                    </a:lnT>
                    <a:lnB>
                      <a:noFill/>
                    </a:lnB>
                    <a:solidFill>
                      <a:srgbClr val="FFFFFF"/>
                    </a:solidFill>
                  </a:tcPr>
                </a:tc>
                <a:tc>
                  <a:txBody>
                    <a:bodyPr/>
                    <a:lstStyle/>
                    <a:p>
                      <a:pPr algn="l" fontAlgn="base"/>
                      <a:r>
                        <a:rPr lang="en-US" sz="1250" b="0" u="sng">
                          <a:effectLst/>
                          <a:hlinkClick r:id="rId21"/>
                        </a:rPr>
                        <a:t>slice</a:t>
                      </a:r>
                      <a:endParaRPr lang="en-US" sz="1250" b="0">
                        <a:effectLst/>
                      </a:endParaRPr>
                    </a:p>
                  </a:txBody>
                  <a:tcPr marL="76200" marR="76200" marT="106680" marB="106680" anchor="ctr">
                    <a:lnL>
                      <a:noFill/>
                    </a:lnL>
                    <a:lnR>
                      <a:noFill/>
                    </a:lnR>
                    <a:lnT>
                      <a:noFill/>
                    </a:lnT>
                    <a:lnB>
                      <a:noFill/>
                    </a:lnB>
                    <a:solidFill>
                      <a:srgbClr val="FFFFFF"/>
                    </a:solidFill>
                  </a:tcPr>
                </a:tc>
                <a:tc>
                  <a:txBody>
                    <a:bodyPr/>
                    <a:lstStyle/>
                    <a:p>
                      <a:pPr algn="l" fontAlgn="base"/>
                      <a:r>
                        <a:rPr lang="en-US" sz="1250" b="0" u="sng">
                          <a:effectLst/>
                          <a:hlinkClick r:id="rId22"/>
                        </a:rPr>
                        <a:t>slugify</a:t>
                      </a:r>
                      <a:endParaRPr lang="en-US" sz="1250" b="0">
                        <a:effectLst/>
                      </a:endParaRPr>
                    </a:p>
                  </a:txBody>
                  <a:tcPr marL="76200" marR="76200" marT="106680" marB="106680" anchor="ctr">
                    <a:lnL>
                      <a:noFill/>
                    </a:lnL>
                    <a:lnR>
                      <a:noFill/>
                    </a:lnR>
                    <a:lnT>
                      <a:noFill/>
                    </a:lnT>
                    <a:lnB>
                      <a:noFill/>
                    </a:lnB>
                    <a:solidFill>
                      <a:srgbClr val="FFFFFF"/>
                    </a:solidFill>
                  </a:tcPr>
                </a:tc>
                <a:extLst>
                  <a:ext uri="{0D108BD9-81ED-4DB2-BD59-A6C34878D82A}">
                    <a16:rowId xmlns:a16="http://schemas.microsoft.com/office/drawing/2014/main" val="2614575184"/>
                  </a:ext>
                </a:extLst>
              </a:tr>
              <a:tr h="0">
                <a:tc>
                  <a:txBody>
                    <a:bodyPr/>
                    <a:lstStyle/>
                    <a:p>
                      <a:pPr algn="l" fontAlgn="base"/>
                      <a:r>
                        <a:rPr lang="en-US" sz="1250" b="0" u="sng">
                          <a:effectLst/>
                          <a:hlinkClick r:id="rId23"/>
                        </a:rPr>
                        <a:t>time</a:t>
                      </a:r>
                      <a:endParaRPr lang="en-US" sz="1250" b="0">
                        <a:effectLst/>
                      </a:endParaRPr>
                    </a:p>
                  </a:txBody>
                  <a:tcPr marL="76200" marR="76200" marT="106680" marB="106680" anchor="ctr">
                    <a:lnL>
                      <a:noFill/>
                    </a:lnL>
                    <a:lnR>
                      <a:noFill/>
                    </a:lnR>
                    <a:lnT>
                      <a:noFill/>
                    </a:lnT>
                    <a:lnB>
                      <a:noFill/>
                    </a:lnB>
                    <a:solidFill>
                      <a:srgbClr val="FFFFFF"/>
                    </a:solidFill>
                  </a:tcPr>
                </a:tc>
                <a:tc>
                  <a:txBody>
                    <a:bodyPr/>
                    <a:lstStyle/>
                    <a:p>
                      <a:pPr algn="l" fontAlgn="base"/>
                      <a:r>
                        <a:rPr lang="en-US" sz="1250" b="0" u="sng">
                          <a:effectLst/>
                          <a:hlinkClick r:id="rId24"/>
                        </a:rPr>
                        <a:t>timesince</a:t>
                      </a:r>
                      <a:endParaRPr lang="en-US" sz="1250" b="0">
                        <a:effectLst/>
                      </a:endParaRPr>
                    </a:p>
                  </a:txBody>
                  <a:tcPr marL="76200" marR="76200" marT="106680" marB="106680" anchor="ctr">
                    <a:lnL>
                      <a:noFill/>
                    </a:lnL>
                    <a:lnR>
                      <a:noFill/>
                    </a:lnR>
                    <a:lnT>
                      <a:noFill/>
                    </a:lnT>
                    <a:lnB>
                      <a:noFill/>
                    </a:lnB>
                    <a:solidFill>
                      <a:srgbClr val="FFFFFF"/>
                    </a:solidFill>
                  </a:tcPr>
                </a:tc>
                <a:tc>
                  <a:txBody>
                    <a:bodyPr/>
                    <a:lstStyle/>
                    <a:p>
                      <a:pPr algn="l" fontAlgn="base"/>
                      <a:r>
                        <a:rPr lang="en-US" sz="1250" b="0" u="sng">
                          <a:effectLst/>
                          <a:hlinkClick r:id="rId25"/>
                        </a:rPr>
                        <a:t>title</a:t>
                      </a:r>
                      <a:endParaRPr lang="en-US" sz="1250" b="0">
                        <a:effectLst/>
                      </a:endParaRPr>
                    </a:p>
                  </a:txBody>
                  <a:tcPr marL="76200" marR="76200" marT="106680" marB="106680" anchor="ctr">
                    <a:lnL>
                      <a:noFill/>
                    </a:lnL>
                    <a:lnR>
                      <a:noFill/>
                    </a:lnR>
                    <a:lnT>
                      <a:noFill/>
                    </a:lnT>
                    <a:lnB>
                      <a:noFill/>
                    </a:lnB>
                    <a:solidFill>
                      <a:srgbClr val="FFFFFF"/>
                    </a:solidFill>
                  </a:tcPr>
                </a:tc>
                <a:extLst>
                  <a:ext uri="{0D108BD9-81ED-4DB2-BD59-A6C34878D82A}">
                    <a16:rowId xmlns:a16="http://schemas.microsoft.com/office/drawing/2014/main" val="948556164"/>
                  </a:ext>
                </a:extLst>
              </a:tr>
              <a:tr h="0">
                <a:tc>
                  <a:txBody>
                    <a:bodyPr/>
                    <a:lstStyle/>
                    <a:p>
                      <a:pPr algn="l" fontAlgn="base"/>
                      <a:r>
                        <a:rPr lang="en-US" sz="1250" b="0" u="sng">
                          <a:effectLst/>
                          <a:hlinkClick r:id="rId26"/>
                        </a:rPr>
                        <a:t>unordered_list</a:t>
                      </a:r>
                      <a:endParaRPr lang="en-US" sz="1250" b="0">
                        <a:effectLst/>
                      </a:endParaRPr>
                    </a:p>
                  </a:txBody>
                  <a:tcPr marL="76200" marR="76200" marT="106680" marB="106680" anchor="ctr">
                    <a:lnL>
                      <a:noFill/>
                    </a:lnL>
                    <a:lnR>
                      <a:noFill/>
                    </a:lnR>
                    <a:lnT>
                      <a:noFill/>
                    </a:lnT>
                    <a:lnB>
                      <a:noFill/>
                    </a:lnB>
                    <a:solidFill>
                      <a:srgbClr val="FFFFFF"/>
                    </a:solidFill>
                  </a:tcPr>
                </a:tc>
                <a:tc>
                  <a:txBody>
                    <a:bodyPr/>
                    <a:lstStyle/>
                    <a:p>
                      <a:pPr algn="l" fontAlgn="base"/>
                      <a:r>
                        <a:rPr lang="en-US" sz="1250" b="0" u="sng">
                          <a:effectLst/>
                          <a:hlinkClick r:id="rId27"/>
                        </a:rPr>
                        <a:t>upper</a:t>
                      </a:r>
                      <a:endParaRPr lang="en-US" sz="1250" b="0">
                        <a:effectLst/>
                      </a:endParaRPr>
                    </a:p>
                  </a:txBody>
                  <a:tcPr marL="76200" marR="76200" marT="106680" marB="106680" anchor="ctr">
                    <a:lnL>
                      <a:noFill/>
                    </a:lnL>
                    <a:lnR>
                      <a:noFill/>
                    </a:lnR>
                    <a:lnT>
                      <a:noFill/>
                    </a:lnT>
                    <a:lnB>
                      <a:noFill/>
                    </a:lnB>
                    <a:solidFill>
                      <a:srgbClr val="FFFFFF"/>
                    </a:solidFill>
                  </a:tcPr>
                </a:tc>
                <a:tc>
                  <a:txBody>
                    <a:bodyPr/>
                    <a:lstStyle/>
                    <a:p>
                      <a:pPr algn="l" fontAlgn="base"/>
                      <a:r>
                        <a:rPr lang="en-US" sz="1250" b="0" u="sng" dirty="0" err="1">
                          <a:effectLst/>
                          <a:hlinkClick r:id="rId28"/>
                        </a:rPr>
                        <a:t>wordcount</a:t>
                      </a:r>
                      <a:endParaRPr lang="en-US" sz="1250" b="0" dirty="0">
                        <a:effectLst/>
                      </a:endParaRPr>
                    </a:p>
                  </a:txBody>
                  <a:tcPr marL="76200" marR="76200" marT="106680" marB="106680" anchor="ctr">
                    <a:lnL>
                      <a:noFill/>
                    </a:lnL>
                    <a:lnR>
                      <a:noFill/>
                    </a:lnR>
                    <a:lnT>
                      <a:noFill/>
                    </a:lnT>
                    <a:lnB>
                      <a:noFill/>
                    </a:lnB>
                    <a:solidFill>
                      <a:srgbClr val="FFFFFF"/>
                    </a:solidFill>
                  </a:tcPr>
                </a:tc>
                <a:extLst>
                  <a:ext uri="{0D108BD9-81ED-4DB2-BD59-A6C34878D82A}">
                    <a16:rowId xmlns:a16="http://schemas.microsoft.com/office/drawing/2014/main" val="1652137383"/>
                  </a:ext>
                </a:extLst>
              </a:tr>
            </a:tbl>
          </a:graphicData>
        </a:graphic>
      </p:graphicFrame>
    </p:spTree>
    <p:extLst>
      <p:ext uri="{BB962C8B-B14F-4D97-AF65-F5344CB8AC3E}">
        <p14:creationId xmlns:p14="http://schemas.microsoft.com/office/powerpoint/2010/main" val="16924650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9932" y="400489"/>
            <a:ext cx="6096000" cy="3416320"/>
          </a:xfrm>
          <a:prstGeom prst="rect">
            <a:avLst/>
          </a:prstGeom>
        </p:spPr>
        <p:txBody>
          <a:bodyPr>
            <a:spAutoFit/>
          </a:bodyPr>
          <a:lstStyle/>
          <a:p>
            <a:r>
              <a:rPr lang="en-US" b="1" dirty="0"/>
              <a:t>add</a:t>
            </a:r>
          </a:p>
          <a:p>
            <a:r>
              <a:rPr lang="en-US" dirty="0"/>
              <a:t>It is used to add an argument to the value.</a:t>
            </a:r>
          </a:p>
          <a:p>
            <a:r>
              <a:rPr lang="en-US" dirty="0"/>
              <a:t>Example</a:t>
            </a:r>
          </a:p>
          <a:p>
            <a:r>
              <a:rPr lang="en-US" dirty="0" smtClean="0"/>
              <a:t>{{ </a:t>
            </a:r>
            <a:r>
              <a:rPr lang="en-US" dirty="0"/>
              <a:t>value | add:"2" }}</a:t>
            </a:r>
          </a:p>
          <a:p>
            <a:r>
              <a:rPr lang="en-US" dirty="0"/>
              <a:t>If value is 4, then the output will be 6. This filter is used to increment a variable in django Templates.</a:t>
            </a:r>
          </a:p>
          <a:p>
            <a:endParaRPr lang="en-US" dirty="0"/>
          </a:p>
          <a:p>
            <a:r>
              <a:rPr lang="en-US" b="1" dirty="0"/>
              <a:t>addslashes</a:t>
            </a:r>
          </a:p>
          <a:p>
            <a:r>
              <a:rPr lang="en-US" dirty="0"/>
              <a:t>It is used to add slashes before quotes. Useful for escaping strings in CSV.</a:t>
            </a:r>
          </a:p>
          <a:p>
            <a:r>
              <a:rPr lang="en-US" dirty="0"/>
              <a:t>Example</a:t>
            </a:r>
          </a:p>
          <a:p>
            <a:r>
              <a:rPr lang="en-US" dirty="0" smtClean="0"/>
              <a:t>{{ </a:t>
            </a:r>
            <a:r>
              <a:rPr lang="en-US" dirty="0"/>
              <a:t>value | addslashes }}</a:t>
            </a:r>
          </a:p>
        </p:txBody>
      </p:sp>
      <p:sp>
        <p:nvSpPr>
          <p:cNvPr id="6" name="Rectangle 5"/>
          <p:cNvSpPr/>
          <p:nvPr/>
        </p:nvSpPr>
        <p:spPr>
          <a:xfrm>
            <a:off x="539932" y="3834313"/>
            <a:ext cx="4617033" cy="369332"/>
          </a:xfrm>
          <a:prstGeom prst="rect">
            <a:avLst/>
          </a:prstGeom>
        </p:spPr>
        <p:txBody>
          <a:bodyPr wrap="none">
            <a:spAutoFit/>
          </a:bodyPr>
          <a:lstStyle/>
          <a:p>
            <a:r>
              <a:rPr lang="en-US" dirty="0"/>
              <a:t>If value is “I’m Jai”, the output will be “I\’m Jai”.</a:t>
            </a:r>
          </a:p>
        </p:txBody>
      </p:sp>
      <p:sp>
        <p:nvSpPr>
          <p:cNvPr id="8" name="Rectangle 7"/>
          <p:cNvSpPr/>
          <p:nvPr/>
        </p:nvSpPr>
        <p:spPr>
          <a:xfrm>
            <a:off x="6731726" y="492822"/>
            <a:ext cx="6096000" cy="1477328"/>
          </a:xfrm>
          <a:prstGeom prst="rect">
            <a:avLst/>
          </a:prstGeom>
        </p:spPr>
        <p:txBody>
          <a:bodyPr>
            <a:spAutoFit/>
          </a:bodyPr>
          <a:lstStyle/>
          <a:p>
            <a:r>
              <a:rPr lang="en-US" b="1" dirty="0" smtClean="0"/>
              <a:t>center</a:t>
            </a:r>
            <a:endParaRPr lang="en-US" b="1" dirty="0"/>
          </a:p>
          <a:p>
            <a:r>
              <a:rPr lang="en-US" dirty="0"/>
              <a:t>It is used to center the value in a field of a given width.</a:t>
            </a:r>
          </a:p>
          <a:p>
            <a:r>
              <a:rPr lang="en-US" dirty="0"/>
              <a:t>Example</a:t>
            </a:r>
          </a:p>
          <a:p>
            <a:r>
              <a:rPr lang="en-US" dirty="0" smtClean="0"/>
              <a:t>"{{ </a:t>
            </a:r>
            <a:r>
              <a:rPr lang="en-US" dirty="0"/>
              <a:t>value | center:"15" }}"</a:t>
            </a:r>
          </a:p>
          <a:p>
            <a:r>
              <a:rPr lang="en-US" dirty="0"/>
              <a:t>If value is “Jai”, the output will be ” Jai “.</a:t>
            </a:r>
          </a:p>
        </p:txBody>
      </p:sp>
      <p:sp>
        <p:nvSpPr>
          <p:cNvPr id="9" name="Rectangle 8"/>
          <p:cNvSpPr/>
          <p:nvPr/>
        </p:nvSpPr>
        <p:spPr>
          <a:xfrm>
            <a:off x="539932" y="4355350"/>
            <a:ext cx="6096000" cy="2031325"/>
          </a:xfrm>
          <a:prstGeom prst="rect">
            <a:avLst/>
          </a:prstGeom>
        </p:spPr>
        <p:txBody>
          <a:bodyPr wrap="square">
            <a:spAutoFit/>
          </a:bodyPr>
          <a:lstStyle/>
          <a:p>
            <a:r>
              <a:rPr lang="en-US" b="1" dirty="0" err="1"/>
              <a:t>capfirst</a:t>
            </a:r>
            <a:endParaRPr lang="en-US" b="1" dirty="0"/>
          </a:p>
          <a:p>
            <a:r>
              <a:rPr lang="en-US" dirty="0"/>
              <a:t>It is used to capitalize the first character of the value. If the first character is not a letter, this filter has no effect.</a:t>
            </a:r>
          </a:p>
          <a:p>
            <a:r>
              <a:rPr lang="en-US" dirty="0"/>
              <a:t>Example</a:t>
            </a:r>
          </a:p>
          <a:p>
            <a:endParaRPr lang="en-US" dirty="0"/>
          </a:p>
          <a:p>
            <a:r>
              <a:rPr lang="en-US" dirty="0"/>
              <a:t>{{ value | </a:t>
            </a:r>
            <a:r>
              <a:rPr lang="en-US" dirty="0" err="1"/>
              <a:t>capfirst</a:t>
            </a:r>
            <a:r>
              <a:rPr lang="en-US" dirty="0"/>
              <a:t> }}</a:t>
            </a:r>
          </a:p>
          <a:p>
            <a:r>
              <a:rPr lang="en-US" dirty="0"/>
              <a:t>If value is “jai”, the output will be “Jai”.</a:t>
            </a:r>
          </a:p>
        </p:txBody>
      </p:sp>
      <p:sp>
        <p:nvSpPr>
          <p:cNvPr id="11" name="Rectangle 10"/>
          <p:cNvSpPr/>
          <p:nvPr/>
        </p:nvSpPr>
        <p:spPr>
          <a:xfrm>
            <a:off x="6731726" y="2067119"/>
            <a:ext cx="6096000" cy="2308324"/>
          </a:xfrm>
          <a:prstGeom prst="rect">
            <a:avLst/>
          </a:prstGeom>
        </p:spPr>
        <p:txBody>
          <a:bodyPr>
            <a:spAutoFit/>
          </a:bodyPr>
          <a:lstStyle/>
          <a:p>
            <a:r>
              <a:rPr lang="en-US" b="1" dirty="0"/>
              <a:t>cut</a:t>
            </a:r>
          </a:p>
          <a:p>
            <a:r>
              <a:rPr lang="en-US" dirty="0"/>
              <a:t>It is used to remove all values of </a:t>
            </a:r>
            <a:r>
              <a:rPr lang="en-US" dirty="0" smtClean="0"/>
              <a:t>argument  </a:t>
            </a:r>
            <a:r>
              <a:rPr lang="en-US" dirty="0"/>
              <a:t>from the </a:t>
            </a:r>
            <a:endParaRPr lang="en-US" dirty="0" smtClean="0"/>
          </a:p>
          <a:p>
            <a:r>
              <a:rPr lang="en-US" dirty="0" smtClean="0"/>
              <a:t>given </a:t>
            </a:r>
            <a:r>
              <a:rPr lang="en-US" dirty="0"/>
              <a:t>string.</a:t>
            </a:r>
          </a:p>
          <a:p>
            <a:r>
              <a:rPr lang="en-US" dirty="0" smtClean="0"/>
              <a:t>Example</a:t>
            </a:r>
            <a:endParaRPr lang="en-US" dirty="0"/>
          </a:p>
          <a:p>
            <a:r>
              <a:rPr lang="en-US" dirty="0" smtClean="0"/>
              <a:t>{{ </a:t>
            </a:r>
            <a:r>
              <a:rPr lang="en-US" dirty="0"/>
              <a:t>value | cut:" " }}</a:t>
            </a:r>
          </a:p>
          <a:p>
            <a:r>
              <a:rPr lang="en-US" dirty="0"/>
              <a:t>If value is “String with spaces”, the output will be “Stringwithspaces”.</a:t>
            </a:r>
          </a:p>
          <a:p>
            <a:endParaRPr lang="en-US" dirty="0"/>
          </a:p>
        </p:txBody>
      </p:sp>
      <p:sp>
        <p:nvSpPr>
          <p:cNvPr id="13" name="Rectangle 12"/>
          <p:cNvSpPr/>
          <p:nvPr/>
        </p:nvSpPr>
        <p:spPr>
          <a:xfrm>
            <a:off x="6731726" y="4216850"/>
            <a:ext cx="5460274" cy="2031325"/>
          </a:xfrm>
          <a:prstGeom prst="rect">
            <a:avLst/>
          </a:prstGeom>
        </p:spPr>
        <p:txBody>
          <a:bodyPr wrap="square">
            <a:spAutoFit/>
          </a:bodyPr>
          <a:lstStyle/>
          <a:p>
            <a:r>
              <a:rPr lang="en-US" b="1" dirty="0"/>
              <a:t>date</a:t>
            </a:r>
          </a:p>
          <a:p>
            <a:r>
              <a:rPr lang="en-US" dirty="0"/>
              <a:t>It is used to format a date according to the given format.</a:t>
            </a:r>
          </a:p>
          <a:p>
            <a:r>
              <a:rPr lang="en-US" dirty="0"/>
              <a:t>Example</a:t>
            </a:r>
          </a:p>
          <a:p>
            <a:r>
              <a:rPr lang="en-US" dirty="0" smtClean="0"/>
              <a:t>{{ </a:t>
            </a:r>
            <a:r>
              <a:rPr lang="en-US" dirty="0"/>
              <a:t>value | date:"D d M Y" }}</a:t>
            </a:r>
          </a:p>
          <a:p>
            <a:r>
              <a:rPr lang="en-US" dirty="0"/>
              <a:t>If value is a datetime object (e.g., the result of datetime.datetime.now()), the output will be the </a:t>
            </a:r>
            <a:endParaRPr lang="en-US" dirty="0" smtClean="0"/>
          </a:p>
          <a:p>
            <a:r>
              <a:rPr lang="en-US" dirty="0" smtClean="0"/>
              <a:t>string </a:t>
            </a:r>
            <a:r>
              <a:rPr lang="en-US" dirty="0"/>
              <a:t>‘Thu 06 Feb 2020’.</a:t>
            </a:r>
          </a:p>
        </p:txBody>
      </p:sp>
      <p:sp>
        <p:nvSpPr>
          <p:cNvPr id="14" name="TextBox 13"/>
          <p:cNvSpPr txBox="1"/>
          <p:nvPr/>
        </p:nvSpPr>
        <p:spPr>
          <a:xfrm>
            <a:off x="0" y="0"/>
            <a:ext cx="4876800" cy="461665"/>
          </a:xfrm>
          <a:prstGeom prst="rect">
            <a:avLst/>
          </a:prstGeom>
          <a:noFill/>
        </p:spPr>
        <p:txBody>
          <a:bodyPr wrap="square" rtlCol="0">
            <a:spAutoFit/>
          </a:bodyPr>
          <a:lstStyle/>
          <a:p>
            <a:r>
              <a:rPr lang="en-US" sz="2400" dirty="0" smtClean="0">
                <a:solidFill>
                  <a:schemeClr val="accent2">
                    <a:lumMod val="75000"/>
                  </a:schemeClr>
                </a:solidFill>
              </a:rPr>
              <a:t>Sample Filters and Syntaxes</a:t>
            </a:r>
            <a:endParaRPr lang="en-US" sz="2400" dirty="0">
              <a:solidFill>
                <a:schemeClr val="accent2">
                  <a:lumMod val="75000"/>
                </a:schemeClr>
              </a:solidFill>
            </a:endParaRPr>
          </a:p>
        </p:txBody>
      </p:sp>
    </p:spTree>
    <p:extLst>
      <p:ext uri="{BB962C8B-B14F-4D97-AF65-F5344CB8AC3E}">
        <p14:creationId xmlns:p14="http://schemas.microsoft.com/office/powerpoint/2010/main" val="5833836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11717</TotalTime>
  <Words>4603</Words>
  <Application>Microsoft Office PowerPoint</Application>
  <PresentationFormat>Widescreen</PresentationFormat>
  <Paragraphs>610</Paragraphs>
  <Slides>136</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136</vt:i4>
      </vt:variant>
    </vt:vector>
  </HeadingPairs>
  <TitlesOfParts>
    <vt:vector size="150" baseType="lpstr">
      <vt:lpstr>Arial</vt:lpstr>
      <vt:lpstr>Arial</vt:lpstr>
      <vt:lpstr>Arial Black</vt:lpstr>
      <vt:lpstr>Caladea</vt:lpstr>
      <vt:lpstr>Calibri</vt:lpstr>
      <vt:lpstr>Calibri Light</vt:lpstr>
      <vt:lpstr>Carlito</vt:lpstr>
      <vt:lpstr>erdana</vt:lpstr>
      <vt:lpstr>Georgia</vt:lpstr>
      <vt:lpstr>Roboto</vt:lpstr>
      <vt:lpstr>Sitka Text</vt:lpstr>
      <vt:lpstr>verdana</vt:lpstr>
      <vt:lpstr>Wingdings</vt:lpstr>
      <vt:lpstr>Office Theme</vt:lpstr>
      <vt:lpstr>Django A python based web </vt:lpstr>
      <vt:lpstr>Major 3 Parts of Web Applications</vt:lpstr>
      <vt:lpstr>Python web framework functionality</vt:lpstr>
      <vt:lpstr>Popular Python Web Frameworks</vt:lpstr>
      <vt:lpstr>What is WSGI ?</vt:lpstr>
      <vt:lpstr>Pyramid</vt:lpstr>
      <vt:lpstr>web2py</vt:lpstr>
      <vt:lpstr>Flask</vt:lpstr>
      <vt:lpstr>Bottle</vt:lpstr>
      <vt:lpstr>Why Django?</vt:lpstr>
      <vt:lpstr>What is Django ?</vt:lpstr>
      <vt:lpstr>Features</vt:lpstr>
      <vt:lpstr>Companies That use Django</vt:lpstr>
      <vt:lpstr>Django  Structural Block Diagram</vt:lpstr>
      <vt:lpstr>Django Structure</vt:lpstr>
      <vt:lpstr>Creating First Project</vt:lpstr>
      <vt:lpstr>Create a project</vt:lpstr>
      <vt:lpstr>File  settings then install django</vt:lpstr>
      <vt:lpstr>Create Django project</vt:lpstr>
      <vt:lpstr>Folder Structure</vt:lpstr>
      <vt:lpstr>Creating Application</vt:lpstr>
      <vt:lpstr>Application Folder Structure</vt:lpstr>
      <vt:lpstr>Open Settings.py</vt:lpstr>
      <vt:lpstr>Settings.py</vt:lpstr>
      <vt:lpstr>URL Setting</vt:lpstr>
      <vt:lpstr>Views.py</vt:lpstr>
      <vt:lpstr>Run the Server</vt:lpstr>
      <vt:lpstr>Home.html</vt:lpstr>
      <vt:lpstr>Result.html</vt:lpstr>
      <vt:lpstr>What is Model ?</vt:lpstr>
      <vt:lpstr>Fields Types</vt:lpstr>
      <vt:lpstr>Field Options</vt:lpstr>
      <vt:lpstr>PowerPoint Presentation</vt:lpstr>
      <vt:lpstr>Model Field Relationships</vt:lpstr>
      <vt:lpstr>Meta Options</vt:lpstr>
      <vt:lpstr>Model Methods</vt:lpstr>
      <vt:lpstr>Model Inheritance</vt:lpstr>
      <vt:lpstr>PowerPoint Presentation</vt:lpstr>
      <vt:lpstr>Commands</vt:lpstr>
      <vt:lpstr>PowerPoint Presentation</vt:lpstr>
      <vt:lpstr>PowerPoint Presentation</vt:lpstr>
      <vt:lpstr>PowerPoint Presentation</vt:lpstr>
      <vt:lpstr>Loading new virtual environment</vt:lpstr>
      <vt:lpstr>Pycharm project opened. Click on the terminal to create Django project</vt:lpstr>
      <vt:lpstr>Install Django library using command “pip install Django”</vt:lpstr>
      <vt:lpstr>Django installed</vt:lpstr>
      <vt:lpstr>Create a Django project using “Django-admin startproject myproject”. And expand DJ1myprojectmyproject. You can observe the required files.</vt:lpstr>
      <vt:lpstr>Change the directory using “cd myproject” and Create a app in the Django project using “python manage.py startapp myapp” </vt:lpstr>
      <vt:lpstr>Expand the myapp folder and observe the files inside the folder</vt:lpstr>
      <vt:lpstr>Add one line in myproject/urls.py</vt:lpstr>
      <vt:lpstr>Create urls.py file in myapp folder</vt:lpstr>
      <vt:lpstr>Name the file as “urls”</vt:lpstr>
      <vt:lpstr>Copy and paste contacts/urls.py to myapp/urls.py</vt:lpstr>
      <vt:lpstr>Open myapp/views.py and copy paste contacts/views.py to myapp/views.py</vt:lpstr>
      <vt:lpstr>Open myapp/models.py and copy paste contacts/models.py to myapp/models.py</vt:lpstr>
      <vt:lpstr>Open myapp/admin.py and copy paste contacts/admin.py to myapp/admin.py</vt:lpstr>
      <vt:lpstr>Right click on myapp folder and Create a new python file.</vt:lpstr>
      <vt:lpstr>Name the file as “forms”</vt:lpstr>
      <vt:lpstr>Now copy paste contacts/forms.py to myapp/forms.py</vt:lpstr>
      <vt:lpstr>Right click on myproject folder and Create new directory</vt:lpstr>
      <vt:lpstr>Name the directory as templates</vt:lpstr>
      <vt:lpstr>Observe the folder template created now copy 3 html files named “show.html”, “new.html”, “add.html” from first_project/template folder</vt:lpstr>
      <vt:lpstr>Observe the copied html files in templates folder</vt:lpstr>
      <vt:lpstr>Now open myproject/settings.py and do the following three changes and save the file.</vt:lpstr>
      <vt:lpstr>Update the models using terminal command “python manage.py makemigrations”</vt:lpstr>
      <vt:lpstr>Store the model in database using terminal command “python manage.py migrate”</vt:lpstr>
      <vt:lpstr>Create superuser for Managing database fields.</vt:lpstr>
      <vt:lpstr>Now run the server using terminal command “python manage.py runserver”</vt:lpstr>
      <vt:lpstr>Open Django admin page in any browser using “http://localhost:8000/admin” and add data to database. Enter username and password of your superuser created earlier and login</vt:lpstr>
      <vt:lpstr>PowerPoint Presentation</vt:lpstr>
      <vt:lpstr>Fill the details and click on save</vt:lpstr>
      <vt:lpstr>PowerPoint Presentation</vt:lpstr>
      <vt:lpstr>Now run the server without admin “localhost:8000”. You are able to see existing contacts. Click on Add New to create new contact from webpage.</vt:lpstr>
      <vt:lpstr>Fill the details and click on submit</vt:lpstr>
      <vt:lpstr>Data added to database through webpage</vt:lpstr>
      <vt:lpstr>Rerun “localhost:8000”</vt:lpstr>
      <vt:lpstr>Django Templates</vt:lpstr>
      <vt:lpstr> Template Configuration </vt:lpstr>
      <vt:lpstr>Django Template Language</vt:lpstr>
      <vt:lpstr>Example</vt:lpstr>
      <vt:lpstr>You can access the context variables in HTML file and run the server.</vt:lpstr>
      <vt:lpstr>Tags</vt:lpstr>
      <vt:lpstr>Django Static Files Handling</vt:lpstr>
      <vt:lpstr>PowerPoint Presentation</vt:lpstr>
      <vt:lpstr>After Creating Static Folder the project structure is looks like this</vt:lpstr>
      <vt:lpstr>Image Loading Example</vt:lpstr>
      <vt:lpstr>Loading JS file</vt:lpstr>
      <vt:lpstr>Create a js folder in static folder and write an script.js file</vt:lpstr>
      <vt:lpstr>Output after adding js script file</vt:lpstr>
      <vt:lpstr>Loading CSS Example</vt:lpstr>
      <vt:lpstr>Add following code to html file to load css files</vt:lpstr>
      <vt:lpstr>Steps to create a form using {{ form.as_p }} tag</vt:lpstr>
      <vt:lpstr>Steps to create a form using {{ form.as_p }} tag</vt:lpstr>
      <vt:lpstr>Steps to create a form using {{ form.as_p }} tag</vt:lpstr>
      <vt:lpstr>Steps to create a form using {{ form.as_p }} tag</vt:lpstr>
      <vt:lpstr>If and For loop Tags</vt:lpstr>
      <vt:lpstr>Filters Usage in Templates</vt:lpstr>
      <vt:lpstr>Major Filters Used</vt:lpstr>
      <vt:lpstr>PowerPoint Presentation</vt:lpstr>
      <vt:lpstr>Django ORM</vt:lpstr>
      <vt:lpstr>Django ORM</vt:lpstr>
      <vt:lpstr>What is ORM?</vt:lpstr>
      <vt:lpstr>How to create a Model?</vt:lpstr>
      <vt:lpstr>Field Types and Options</vt:lpstr>
      <vt:lpstr>Field Types and Options</vt:lpstr>
      <vt:lpstr>Database Relationships</vt:lpstr>
      <vt:lpstr>Examples of Relationship</vt:lpstr>
      <vt:lpstr>How to connect to database and sync to models</vt:lpstr>
      <vt:lpstr>pythonanywhere.com. Click on Pricing and Signup</vt:lpstr>
      <vt:lpstr>To create an account click o Create Beginner account.</vt:lpstr>
      <vt:lpstr>Fill the Username and Email details and click on Register.</vt:lpstr>
      <vt:lpstr>Click on End tour</vt:lpstr>
      <vt:lpstr>Dashboard Looks Like This. To Create a Virtual Environment click on Bash.</vt:lpstr>
      <vt:lpstr>Create a virtual Environment using mkvirtualenv &lt;name&gt;</vt:lpstr>
      <vt:lpstr>Install django in virtual environment. Then click on backspace to get back to dashboard</vt:lpstr>
      <vt:lpstr>Before upload your django project create a zip file of your project</vt:lpstr>
      <vt:lpstr>This is the zip file to be upload to pythonanywhere website</vt:lpstr>
      <vt:lpstr>Go back to dashboard and click on files and then click on upload a file</vt:lpstr>
      <vt:lpstr>Select your zip file and click on open</vt:lpstr>
      <vt:lpstr>File Uploaded. Now go back to bash and unzip the file</vt:lpstr>
      <vt:lpstr>Go Back to bash console and unzip the file. Then click on the back button</vt:lpstr>
      <vt:lpstr>Then click on the files tab and observe the project files.</vt:lpstr>
      <vt:lpstr>Now create a web app to deploy your project. For that click on web tab in the pythonanywhere dashboard and click Add a new web app.</vt:lpstr>
      <vt:lpstr>Observe the website name assigned and click on next</vt:lpstr>
      <vt:lpstr>Select Django and Python 3.6</vt:lpstr>
      <vt:lpstr>Give your Project Name Here</vt:lpstr>
      <vt:lpstr>This is the basic web page. Click on website name. You will get default Django Web Page</vt:lpstr>
      <vt:lpstr>Scroll Down Web tag and right click and open WSGI file.</vt:lpstr>
      <vt:lpstr>Change your Project Name</vt:lpstr>
      <vt:lpstr>Change the source code file name.</vt:lpstr>
      <vt:lpstr>Open Files-&gt;templates_project-&gt;templates_project-&gt;settings.py</vt:lpstr>
      <vt:lpstr>Do the following changes in settings.py</vt:lpstr>
      <vt:lpstr>Check Templates and Database</vt:lpstr>
      <vt:lpstr>Set static and media path</vt:lpstr>
      <vt:lpstr>Change settings in web page</vt:lpstr>
      <vt:lpstr>Set virtual Environment created earlier and static and media paths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Django</dc:title>
  <dc:creator>Allam Bharath</dc:creator>
  <cp:lastModifiedBy>Allam Bharath</cp:lastModifiedBy>
  <cp:revision>38</cp:revision>
  <dcterms:created xsi:type="dcterms:W3CDTF">2021-01-15T04:01:23Z</dcterms:created>
  <dcterms:modified xsi:type="dcterms:W3CDTF">2021-03-02T15:35:05Z</dcterms:modified>
</cp:coreProperties>
</file>